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tags/tag424.xml" ContentType="application/vnd.openxmlformats-officedocument.presentationml.tags+xml"/>
  <Override PartName="/ppt/tags/tag471.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Override PartName="/ppt/tags/tag402.xml" ContentType="application/vnd.openxmlformats-officedocument.presentationml.tags+xml"/>
  <Default Extension="xml" ContentType="application/xml"/>
  <Override PartName="/ppt/slides/slide50.xml" ContentType="application/vnd.openxmlformats-officedocument.presentationml.slide+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charts/chart24.xml" ContentType="application/vnd.openxmlformats-officedocument.drawingml.chart+xml"/>
  <Override PartName="/ppt/tags/tag339.xml" ContentType="application/vnd.openxmlformats-officedocument.presentationml.tags+xml"/>
  <Override PartName="/ppt/tags/tag386.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87.xml" ContentType="application/vnd.openxmlformats-officedocument.presentationml.tags+xml"/>
  <Override PartName="/ppt/tags/tag503.xml" ContentType="application/vnd.openxmlformats-officedocument.presentationml.tags+xml"/>
  <Override PartName="/ppt/charts/chart3.xml" ContentType="application/vnd.openxmlformats-officedocument.drawingml.chart+xml"/>
  <Override PartName="/ppt/tags/tag41.xml" ContentType="application/vnd.openxmlformats-officedocument.presentationml.tags+xml"/>
  <Default Extension="xlsx" ContentType="application/vnd.openxmlformats-officedocument.spreadsheetml.sheet"/>
  <Override PartName="/ppt/tags/tag279.xml" ContentType="application/vnd.openxmlformats-officedocument.presentationml.tags+xml"/>
  <Override PartName="/ppt/tags/tag342.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tags/tag418.xml" ContentType="application/vnd.openxmlformats-officedocument.presentationml.tags+xml"/>
  <Override PartName="/ppt/tags/tag465.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drawings/drawing3.xml" ContentType="application/vnd.openxmlformats-officedocument.drawingml.chartshapes+xml"/>
  <Override PartName="/ppt/tags/tag257.xml" ContentType="application/vnd.openxmlformats-officedocument.presentationml.tags+xml"/>
  <Override PartName="/ppt/tags/tag5.xml" ContentType="application/vnd.openxmlformats-officedocument.presentationml.tags+xml"/>
  <Override PartName="/ppt/tags/tag79.xml" ContentType="application/vnd.openxmlformats-officedocument.presentationml.tags+xml"/>
  <Override PartName="/ppt/charts/chart18.xml" ContentType="application/vnd.openxmlformats-officedocument.drawingml.chart+xml"/>
  <Override PartName="/ppt/tags/tag443.xml" ContentType="application/vnd.openxmlformats-officedocument.presentationml.tags+xml"/>
  <Override PartName="/ppt/tags/tag490.xml" ContentType="application/vnd.openxmlformats-officedocument.presentationml.tags+xml"/>
  <Override PartName="/ppt/slides/slide44.xml" ContentType="application/vnd.openxmlformats-officedocument.presentationml.slide+xml"/>
  <Default Extension="emf" ContentType="image/x-emf"/>
  <Override PartName="/ppt/tags/tag235.xml" ContentType="application/vnd.openxmlformats-officedocument.presentationml.tags+xml"/>
  <Override PartName="/ppt/tags/tag282.xml" ContentType="application/vnd.openxmlformats-officedocument.presentationml.tags+xml"/>
  <Override PartName="/ppt/tags/tag421.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charts/chart21.xml" ContentType="application/vnd.openxmlformats-officedocument.drawingml.chart+xml"/>
  <Override PartName="/ppt/tags/tag336.xml" ContentType="application/vnd.openxmlformats-officedocument.presentationml.tags+xml"/>
  <Override PartName="/ppt/tags/tag383.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459.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500.xml" ContentType="application/vnd.openxmlformats-officedocument.presentationml.tags+xml"/>
  <Override PartName="/ppt/tags/tag106.xml" ContentType="application/vnd.openxmlformats-officedocument.presentationml.tags+xml"/>
  <Override PartName="/ppt/tags/tag153.xml" ContentType="application/vnd.openxmlformats-officedocument.presentationml.tags+xml"/>
  <Override PartName="/ppt/tags/tag437.xml" ContentType="application/vnd.openxmlformats-officedocument.presentationml.tags+xml"/>
  <Override PartName="/ppt/tags/tag484.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tags/tag415.xml" ContentType="application/vnd.openxmlformats-officedocument.presentationml.tags+xml"/>
  <Override PartName="/ppt/tags/tag462.xml" ContentType="application/vnd.openxmlformats-officedocument.presentationml.tags+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slides/slide16.xml" ContentType="application/vnd.openxmlformats-officedocument.presentationml.slide+xml"/>
  <Override PartName="/ppt/tags/tag2.xml" ContentType="application/vnd.openxmlformats-officedocument.presentationml.tags+xml"/>
  <Override PartName="/ppt/tags/tag440.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charts/chart15.xml" ContentType="application/vnd.openxmlformats-officedocument.drawingml.chart+xml"/>
  <Override PartName="/ppt/tags/tag232.xml" ContentType="application/vnd.openxmlformats-officedocument.presentationml.tags+xml"/>
  <Override PartName="/ppt/tags/tag377.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478.xml" ContentType="application/vnd.openxmlformats-officedocument.presentationml.tags+xml"/>
  <Override PartName="/ppt/tags/tag3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slides/slide7.xml" ContentType="application/vnd.openxmlformats-officedocument.presentationml.slide+xml"/>
  <Override PartName="/ppt/tags/tag10.xml" ContentType="application/vnd.openxmlformats-officedocument.presentationml.tags+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ppt/tags/tag409.xml" ContentType="application/vnd.openxmlformats-officedocument.presentationml.tags+xml"/>
  <Override PartName="/ppt/tags/tag456.xml" ContentType="application/vnd.openxmlformats-officedocument.presentationml.tags+xml"/>
  <Override PartName="/ppt/slides/slide57.xml" ContentType="application/vnd.openxmlformats-officedocument.presentationml.slide+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434.xml" ContentType="application/vnd.openxmlformats-officedocument.presentationml.tags+xml"/>
  <Override PartName="/ppt/tags/tag481.xml" ContentType="application/vnd.openxmlformats-officedocument.presentationml.tags+xml"/>
  <Override PartName="/ppt/tags/tag226.xml" ContentType="application/vnd.openxmlformats-officedocument.presentationml.tags+xml"/>
  <Override PartName="/ppt/tags/tag273.xml" ContentType="application/vnd.openxmlformats-officedocument.presentationml.tags+xml"/>
  <Override PartName="/ppt/slides/slide35.xml" ContentType="application/vnd.openxmlformats-officedocument.presentationml.slide+xml"/>
  <Override PartName="/ppt/tags/tag412.xml" ContentType="application/vnd.openxmlformats-officedocument.presentationml.tags+xml"/>
  <Override PartName="/ppt/charts/chart34.xml" ContentType="application/vnd.openxmlformats-officedocument.drawingml.chart+xml"/>
  <Override PartName="/ppt/slides/slide13.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49.xml" ContentType="application/vnd.openxmlformats-officedocument.presentationml.tags+xml"/>
  <Override PartName="/ppt/tags/tag396.xml" ContentType="application/vnd.openxmlformats-officedocument.presentationml.tags+xml"/>
  <Override PartName="/ppt/tags/tag26.xml" ContentType="application/vnd.openxmlformats-officedocument.presentationml.tags+xml"/>
  <Override PartName="/ppt/tags/tag73.xml" ContentType="application/vnd.openxmlformats-officedocument.presentationml.tags+xml"/>
  <Override PartName="/ppt/charts/chart12.xml" ContentType="application/vnd.openxmlformats-officedocument.drawingml.chart+xml"/>
  <Override PartName="/ppt/tags/tag327.xml" ContentType="application/vnd.openxmlformats-officedocument.presentationml.tags+xml"/>
  <Override PartName="/ppt/tags/tag374.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497.xml" ContentType="application/vnd.openxmlformats-officedocument.presentationml.tags+xml"/>
  <Override PartName="/ppt/tags/tag5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52.xml" ContentType="application/vnd.openxmlformats-officedocument.presentationml.tags+xml"/>
  <Override PartName="/ppt/tags/tag144.xml" ContentType="application/vnd.openxmlformats-officedocument.presentationml.tags+xml"/>
  <Override PartName="/ppt/tags/tag191.xml" ContentType="application/vnd.openxmlformats-officedocument.presentationml.tags+xml"/>
  <Override PartName="/ppt/tags/tag330.xml" ContentType="application/vnd.openxmlformats-officedocument.presentationml.tags+xml"/>
  <Override PartName="/ppt/tags/tag428.xml" ContentType="application/vnd.openxmlformats-officedocument.presentationml.tags+xml"/>
  <Override PartName="/ppt/tags/tag475.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67.xml" ContentType="application/vnd.openxmlformats-officedocument.presentationml.tags+xml"/>
  <Override PartName="/ppt/tags/tag406.xml" ContentType="application/vnd.openxmlformats-officedocument.presentationml.tags+xml"/>
  <Override PartName="/ppt/tags/tag453.xml" ContentType="application/vnd.openxmlformats-officedocument.presentationml.tags+xml"/>
  <Override PartName="/ppt/slides/slide4.xml" ContentType="application/vnd.openxmlformats-officedocument.presentationml.slide+xml"/>
  <Override PartName="/ppt/slides/slide54.xml" ContentType="application/vnd.openxmlformats-officedocument.presentationml.slide+xml"/>
  <Override PartName="/ppt/tags/tag89.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charts/chart28.xml" ContentType="application/vnd.openxmlformats-officedocument.drawingml.chart+xml"/>
  <Override PartName="/ppt/tags/tag100.xml" ContentType="application/vnd.openxmlformats-officedocument.presentationml.tags+xml"/>
  <Override PartName="/ppt/tags/tag368.xml" ContentType="application/vnd.openxmlformats-officedocument.presentationml.tags+xml"/>
  <Override PartName="/ppt/tags/tag431.xml" ContentType="application/vnd.openxmlformats-officedocument.presentationml.tags+xml"/>
  <Override PartName="/ppt/slides/slide32.xml" ContentType="application/vnd.openxmlformats-officedocument.presentationml.slide+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201.xml" ContentType="application/vnd.openxmlformats-officedocument.presentationml.tags+xml"/>
  <Override PartName="/ppt/tags/tag346.xml" ContentType="application/vnd.openxmlformats-officedocument.presentationml.tags+xml"/>
  <Override PartName="/ppt/charts/chart31.xml" ContentType="application/vnd.openxmlformats-officedocument.drawingml.chart+xml"/>
  <Override PartName="/ppt/tags/tag393.xml" ContentType="application/vnd.openxmlformats-officedocument.presentationml.tags+xml"/>
  <Override PartName="/ppt/charts/chart7.xml" ContentType="application/vnd.openxmlformats-officedocument.drawingml.chart+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71.xml" ContentType="application/vnd.openxmlformats-officedocument.presentationml.tags+xml"/>
  <Override PartName="/ppt/tags/tag469.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63.xml" ContentType="application/vnd.openxmlformats-officedocument.presentationml.tags+xml"/>
  <Override PartName="/ppt/drawings/drawing7.xml" ContentType="application/vnd.openxmlformats-officedocument.drawingml.chartshapes+xml"/>
  <Override PartName="/ppt/tags/tag9.xml" ContentType="application/vnd.openxmlformats-officedocument.presentationml.tags+xml"/>
  <Override PartName="/ppt/tags/tag302.xml" ContentType="application/vnd.openxmlformats-officedocument.presentationml.tags+xml"/>
  <Override PartName="/ppt/tags/tag447.xml" ContentType="application/vnd.openxmlformats-officedocument.presentationml.tags+xml"/>
  <Override PartName="/ppt/tags/tag494.xml" ContentType="application/vnd.openxmlformats-officedocument.presentationml.tags+xml"/>
  <Override PartName="/ppt/slides/slide48.xml" ContentType="application/vnd.openxmlformats-officedocument.presentationml.slide+xml"/>
  <Override PartName="/ppt/tags/tag141.xml" ContentType="application/vnd.openxmlformats-officedocument.presentationml.tags+xml"/>
  <Override PartName="/ppt/tags/tag239.xml" ContentType="application/vnd.openxmlformats-officedocument.presentationml.tags+xml"/>
  <Override PartName="/ppt/tags/tag286.xml" ContentType="application/vnd.openxmlformats-officedocument.presentationml.tags+xml"/>
  <Override PartName="/ppt/tags/tag425.xml" ContentType="application/vnd.openxmlformats-officedocument.presentationml.tags+xml"/>
  <Override PartName="/ppt/tags/tag472.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tags/tag414.xml" ContentType="application/vnd.openxmlformats-officedocument.presentationml.tags+xml"/>
  <Override PartName="/ppt/charts/chart36.xml" ContentType="application/vnd.openxmlformats-officedocument.drawingml.chart+xml"/>
  <Override PartName="/ppt/tags/tag46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charts/chart25.xml" ContentType="application/vnd.openxmlformats-officedocument.drawingml.chart+xml"/>
  <Override PartName="/ppt/tags/tag387.xml" ContentType="application/vnd.openxmlformats-officedocument.presentationml.tags+xml"/>
  <Override PartName="/ppt/tags/tag398.xml" ContentType="application/vnd.openxmlformats-officedocument.presentationml.tags+xml"/>
  <Override PartName="/ppt/tags/tag403.xml" ContentType="application/vnd.openxmlformats-officedocument.presentationml.tags+xml"/>
  <Override PartName="/ppt/tags/tag450.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charts/chart14.xml" ContentType="application/vnd.openxmlformats-officedocument.drawingml.chart+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499.xml" ContentType="application/vnd.openxmlformats-officedocument.presentationml.tags+xml"/>
  <Default Extension="gif" ContentType="image/gif"/>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Override PartName="/ppt/tags/tag390.xml" ContentType="application/vnd.openxmlformats-officedocument.presentationml.tags+xml"/>
  <Override PartName="/ppt/tags/tag488.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charts/chart4.xml" ContentType="application/vnd.openxmlformats-officedocument.drawingml.chart+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tags/tag477.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ppt/tags/tag408.xml" ContentType="application/vnd.openxmlformats-officedocument.presentationml.tags+xml"/>
  <Override PartName="/ppt/tags/tag419.xml" ContentType="application/vnd.openxmlformats-officedocument.presentationml.tags+xml"/>
  <Override PartName="/ppt/tags/tag455.xml" ContentType="application/vnd.openxmlformats-officedocument.presentationml.tags+xml"/>
  <Override PartName="/ppt/tags/tag46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drawings/drawing4.xml" ContentType="application/vnd.openxmlformats-officedocument.drawingml.chartshapes+xml"/>
  <Override PartName="/ppt/tags/tag294.xml" ContentType="application/vnd.openxmlformats-officedocument.presentationml.tags+xml"/>
  <Override PartName="/ppt/tags/tag310.xml" ContentType="application/vnd.openxmlformats-officedocument.presentationml.tags+xml"/>
  <Override PartName="/ppt/tags/tag444.xml" ContentType="application/vnd.openxmlformats-officedocument.presentationml.tags+xml"/>
  <Override PartName="/ppt/tags/tag491.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ags/tag102.xml" ContentType="application/vnd.openxmlformats-officedocument.presentationml.tags+xml"/>
  <Override PartName="/ppt/tags/tag236.xml" ContentType="application/vnd.openxmlformats-officedocument.presentationml.tags+xml"/>
  <Override PartName="/ppt/charts/chart19.xml" ContentType="application/vnd.openxmlformats-officedocument.drawingml.chart+xml"/>
  <Override PartName="/ppt/tags/tag283.xml" ContentType="application/vnd.openxmlformats-officedocument.presentationml.tags+xml"/>
  <Override PartName="/ppt/tags/tag433.xml" ContentType="application/vnd.openxmlformats-officedocument.presentationml.tags+xml"/>
  <Override PartName="/ppt/tags/tag480.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Override PartName="/ppt/tags/tag411.xml" ContentType="application/vnd.openxmlformats-officedocument.presentationml.tags+xml"/>
  <Override PartName="/ppt/tags/tag42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charts/chart33.xml" ContentType="application/vnd.openxmlformats-officedocument.drawingml.chart+xml"/>
  <Override PartName="/ppt/tags/tag400.xml" ContentType="application/vnd.openxmlformats-officedocument.presentationml.tags+xml"/>
  <Override PartName="/ppt/slides/slide12.xml" ContentType="application/vnd.openxmlformats-officedocument.presentationml.slide+xml"/>
  <Override PartName="/ppt/tags/tag36.xml" ContentType="application/vnd.openxmlformats-officedocument.presentationml.tags+xml"/>
  <Override PartName="/ppt/tags/tag83.xml" ContentType="application/vnd.openxmlformats-officedocument.presentationml.tags+xml"/>
  <Override PartName="/ppt/charts/chart9.xml" ContentType="application/vnd.openxmlformats-officedocument.drawingml.chart+xml"/>
  <Override PartName="/ppt/charts/chart11.xml" ContentType="application/vnd.openxmlformats-officedocument.drawingml.chart+xml"/>
  <Override PartName="/ppt/tags/tag187.xml" ContentType="application/vnd.openxmlformats-officedocument.presentationml.tags+xml"/>
  <Override PartName="/ppt/charts/chart22.xml" ContentType="application/vnd.openxmlformats-officedocument.drawingml.chart+xml"/>
  <Override PartName="/ppt/tags/tag337.xml" ContentType="application/vnd.openxmlformats-officedocument.presentationml.tags+xml"/>
  <Override PartName="/ppt/tags/tag38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438.xml" ContentType="application/vnd.openxmlformats-officedocument.presentationml.tags+xml"/>
  <Override PartName="/ppt/tags/tag449.xml" ContentType="application/vnd.openxmlformats-officedocument.presentationml.tags+xml"/>
  <Override PartName="/ppt/tags/tag485.xml" ContentType="application/vnd.openxmlformats-officedocument.presentationml.tags+xml"/>
  <Override PartName="/ppt/tags/tag496.xml" ContentType="application/vnd.openxmlformats-officedocument.presentationml.tags+xml"/>
  <Override PartName="/ppt/tags/tag501.xml" ContentType="application/vnd.openxmlformats-officedocument.presentationml.tags+xml"/>
  <Override PartName="/ppt/charts/chart1.xml" ContentType="application/vnd.openxmlformats-officedocument.drawingml.chart+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tags/tag427.xml" ContentType="application/vnd.openxmlformats-officedocument.presentationml.tags+xml"/>
  <Override PartName="/ppt/tags/tag474.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tags/tag416.xml" ContentType="application/vnd.openxmlformats-officedocument.presentationml.tags+xml"/>
  <Override PartName="/ppt/tags/tag46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drawings/drawing1.xml" ContentType="application/vnd.openxmlformats-officedocument.drawingml.chartshapes+xml"/>
  <Override PartName="/ppt/tags/tag208.xml" ContentType="application/vnd.openxmlformats-officedocument.presentationml.tags+xml"/>
  <Override PartName="/ppt/tags/tag255.xml" ContentType="application/vnd.openxmlformats-officedocument.presentationml.tags+xml"/>
  <Override PartName="/ppt/charts/chart27.xml" ContentType="application/vnd.openxmlformats-officedocument.drawingml.chart+xml"/>
  <Override PartName="/ppt/tags/tag389.xml" ContentType="application/vnd.openxmlformats-officedocument.presentationml.tags+xml"/>
  <Override PartName="/ppt/tags/tag405.xml" ContentType="application/vnd.openxmlformats-officedocument.presentationml.tags+xml"/>
  <Override PartName="/ppt/tags/tag452.xml" ContentType="application/vnd.openxmlformats-officedocument.presentationml.tags+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charts/chart16.xml" ContentType="application/vnd.openxmlformats-officedocument.drawingml.chart+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tags/tag430.xml" ContentType="application/vnd.openxmlformats-officedocument.presentationml.tags+xml"/>
  <Override PartName="/ppt/tags/tag441.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charts/chart30.xml" ContentType="application/vnd.openxmlformats-officedocument.drawingml.chart+xml"/>
  <Override PartName="/ppt/tags/tag392.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charts/chart6.xml" ContentType="application/vnd.openxmlformats-officedocument.drawingml.chart+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479.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tags/tag457.xml" ContentType="application/vnd.openxmlformats-officedocument.presentationml.tags+xml"/>
  <Override PartName="/ppt/tags/tag468.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drawings/drawing6.xml" ContentType="application/vnd.openxmlformats-officedocument.drawingml.chartshapes+xml"/>
  <Override PartName="/ppt/tags/tag312.xml" ContentType="application/vnd.openxmlformats-officedocument.presentationml.tags+xml"/>
  <Override PartName="/ppt/tags/tag446.xml" ContentType="application/vnd.openxmlformats-officedocument.presentationml.tags+xml"/>
  <Override PartName="/ppt/tags/tag493.xml" ContentType="application/vnd.openxmlformats-officedocument.presentationml.tags+xml"/>
  <Override PartName="/ppt/slides/slide58.xml" ContentType="application/vnd.openxmlformats-officedocument.presentationml.slide+xml"/>
  <Override PartName="/ppt/tags/tag104.xml" ContentType="application/vnd.openxmlformats-officedocument.presentationml.tags+xml"/>
  <Override PartName="/ppt/tags/tag151.xml" ContentType="application/vnd.openxmlformats-officedocument.presentationml.tags+xml"/>
  <Override PartName="/ppt/tags/tag435.xml" ContentType="application/vnd.openxmlformats-officedocument.presentationml.tags+xml"/>
  <Override PartName="/ppt/tags/tag482.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13.xml" ContentType="application/vnd.openxmlformats-officedocument.presentationml.tags+xml"/>
  <Override PartName="/ppt/tags/tag460.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charts/chart35.xml" ContentType="application/vnd.openxmlformats-officedocument.drawingml.chart+xml"/>
  <Override PartName="/ppt/slides/slide14.xml" ContentType="application/vnd.openxmlformats-officedocument.presentationml.slide+xml"/>
  <Override PartName="/ppt/tags/tag189.xml" ContentType="application/vnd.openxmlformats-officedocument.presentationml.tags+xml"/>
  <Override PartName="/ppt/charts/chart13.xml" ContentType="application/vnd.openxmlformats-officedocument.drawingml.chart+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498.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476.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tags/tag123.xml" ContentType="application/vnd.openxmlformats-officedocument.presentationml.tags+xml"/>
  <Override PartName="/ppt/tags/tag170.xml" ContentType="application/vnd.openxmlformats-officedocument.presentationml.tags+xml"/>
  <Override PartName="/ppt/charts/chart29.xml" ContentType="application/vnd.openxmlformats-officedocument.drawingml.chart+xml"/>
  <Override PartName="/ppt/tags/tag407.xml" ContentType="application/vnd.openxmlformats-officedocument.presentationml.tags+xml"/>
  <Override PartName="/ppt/tags/tag454.xml" ContentType="application/vnd.openxmlformats-officedocument.presentationml.tags+xml"/>
  <Override PartName="/ppt/slides/slide55.xml" ContentType="application/vnd.openxmlformats-officedocument.presentationml.slide+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432.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ppt/charts/chart32.xml" ContentType="application/vnd.openxmlformats-officedocument.drawingml.chart+xml"/>
  <Override PartName="/ppt/tags/tag394.xml" ContentType="application/vnd.openxmlformats-officedocument.presentationml.tags+xml"/>
  <Override PartName="/ppt/tags/tag41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charts/chart8.xml" ContentType="application/vnd.openxmlformats-officedocument.drawingml.chart+xml"/>
  <Override PartName="/ppt/tags/tag186.xml" ContentType="application/vnd.openxmlformats-officedocument.presentationml.tags+xml"/>
  <Override PartName="/ppt/tags/tag202.xml" ContentType="application/vnd.openxmlformats-officedocument.presentationml.tags+xml"/>
  <Override PartName="/ppt/tags/tag24.xml" ContentType="application/vnd.openxmlformats-officedocument.presentationml.tags+xml"/>
  <Override PartName="/ppt/tags/tag71.xml" ContentType="application/vnd.openxmlformats-officedocument.presentationml.tags+xml"/>
  <Override PartName="/ppt/charts/chart10.xml" ContentType="application/vnd.openxmlformats-officedocument.drawingml.chart+xml"/>
  <Override PartName="/ppt/tags/tag325.xml" ContentType="application/vnd.openxmlformats-officedocument.presentationml.tags+xml"/>
  <Override PartName="/ppt/tags/tag372.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drawings/drawing8.xml" ContentType="application/vnd.openxmlformats-officedocument.drawingml.chartshapes+xml"/>
  <Override PartName="/ppt/tags/tag448.xml" ContentType="application/vnd.openxmlformats-officedocument.presentationml.tags+xml"/>
  <Override PartName="/ppt/tags/tag495.xml" ContentType="application/vnd.openxmlformats-officedocument.presentationml.tags+xml"/>
  <Override PartName="/ppt/slides/slide49.xml" ContentType="application/vnd.openxmlformats-officedocument.presentationml.slid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426.xml" ContentType="application/vnd.openxmlformats-officedocument.presentationml.tags+xml"/>
  <Override PartName="/ppt/tags/tag473.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tags/tag404.xml" ContentType="application/vnd.openxmlformats-officedocument.presentationml.tags+xml"/>
  <Override PartName="/ppt/tags/tag451.xml" ContentType="application/vnd.openxmlformats-officedocument.presentationml.tags+xml"/>
  <Override PartName="/ppt/slides/slide2.xml" ContentType="application/vnd.openxmlformats-officedocument.presentationml.slide+xml"/>
  <Override PartName="/ppt/slides/slide52.xml" ContentType="application/vnd.openxmlformats-officedocument.presentationml.slide+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charts/chart26.xml" ContentType="application/vnd.openxmlformats-officedocument.drawingml.chart+xml"/>
  <Override PartName="/ppt/tags/tag388.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344.xml" ContentType="application/vnd.openxmlformats-officedocument.presentationml.tags+xml"/>
  <Override PartName="/ppt/tags/tag391.xml" ContentType="application/vnd.openxmlformats-officedocument.presentationml.tags+xml"/>
  <Override PartName="/ppt/tags/tag489.xml" ContentType="application/vnd.openxmlformats-officedocument.presentationml.tags+xml"/>
  <Override PartName="/ppt/charts/chart5.xml" ContentType="application/vnd.openxmlformats-officedocument.drawingml.chart+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467.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drawings/drawing5.xml" ContentType="application/vnd.openxmlformats-officedocument.drawingml.chartshapes+xml"/>
  <Override PartName="/ppt/tags/tag7.xml" ContentType="application/vnd.openxmlformats-officedocument.presentationml.tags+xml"/>
  <Override PartName="/ppt/tags/tag300.xml" ContentType="application/vnd.openxmlformats-officedocument.presentationml.tags+xml"/>
  <Override PartName="/ppt/tags/tag445.xml" ContentType="application/vnd.openxmlformats-officedocument.presentationml.tags+xml"/>
  <Override PartName="/ppt/tags/tag492.xml" ContentType="application/vnd.openxmlformats-officedocument.presentationml.tags+xml"/>
  <Override PartName="/ppt/slides/slide46.xml" ContentType="application/vnd.openxmlformats-officedocument.presentationml.slide+xml"/>
  <Override PartName="/ppt/tags/tag237.xml" ContentType="application/vnd.openxmlformats-officedocument.presentationml.tags+xml"/>
  <Override PartName="/ppt/tags/tag284.xml" ContentType="application/vnd.openxmlformats-officedocument.presentationml.tags+xml"/>
  <Override PartName="/ppt/tags/tag423.xml" ContentType="application/vnd.openxmlformats-officedocument.presentationml.tags+xml"/>
  <Override PartName="/ppt/tags/tag470.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Layouts/slideLayout1.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tags/tag199.xml" ContentType="application/vnd.openxmlformats-officedocument.presentationml.tags+xml"/>
  <Override PartName="/ppt/charts/chart23.xml" ContentType="application/vnd.openxmlformats-officedocument.drawingml.chart+xml"/>
  <Override PartName="/ppt/tags/tag338.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502.xml" ContentType="application/vnd.openxmlformats-officedocument.presentationml.tags+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39.xml" ContentType="application/vnd.openxmlformats-officedocument.presentationml.tags+xml"/>
  <Override PartName="/ppt/tags/tag486.xml" ContentType="application/vnd.openxmlformats-officedocument.presentationml.tags+xml"/>
  <Override PartName="/ppt/charts/chart2.xml" ContentType="application/vnd.openxmlformats-officedocument.drawingml.chart+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ppt/tags/tag417.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464.xml" ContentType="application/vnd.openxmlformats-officedocument.presentationml.tags+xml"/>
  <Override PartName="/ppt/slides/slide18.xml" ContentType="application/vnd.openxmlformats-officedocument.presentationml.slide+xml"/>
  <Override PartName="/ppt/tags/tag4.xml" ContentType="application/vnd.openxmlformats-officedocument.presentationml.tags+xml"/>
  <Override PartName="/ppt/tags/tag111.xml" ContentType="application/vnd.openxmlformats-officedocument.presentationml.tags+xml"/>
  <Override PartName="/ppt/drawings/drawing2.xml" ContentType="application/vnd.openxmlformats-officedocument.drawingml.chartshapes+xml"/>
  <Override PartName="/ppt/tags/tag442.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charts/chart17.xml" ContentType="application/vnd.openxmlformats-officedocument.drawingml.chart+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tags/tag56.xml" ContentType="application/vnd.openxmlformats-officedocument.presentationml.tags+xml"/>
  <Override PartName="/ppt/tags/tag357.xml" ContentType="application/vnd.openxmlformats-officedocument.presentationml.tags+xml"/>
  <Override PartName="/ppt/tags/tag420.xml" ContentType="application/vnd.openxmlformats-officedocument.presentationml.tags+xml"/>
  <Override PartName="/ppt/slides/slide21.xml" ContentType="application/vnd.openxmlformats-officedocument.presentationml.slide+xml"/>
  <Override PartName="/ppt/tags/tag149.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charts/chart20.xml" ContentType="application/vnd.openxmlformats-officedocument.drawingml.chart+xml"/>
  <Override PartName="/ppt/tags/tag335.xml" ContentType="application/vnd.openxmlformats-officedocument.presentationml.tags+xml"/>
  <Override PartName="/ppt/tags/tag382.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tags/tag458.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436.xml" ContentType="application/vnd.openxmlformats-officedocument.presentationml.tags+xml"/>
  <Override PartName="/ppt/tags/tag483.xml" ContentType="application/vnd.openxmlformats-officedocument.presentationml.tags+xml"/>
  <Override PartName="/ppt/tags/tag228.xml" ContentType="application/vnd.openxmlformats-officedocument.presentationml.tags+xml"/>
  <Override PartName="/ppt/tags/tag27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8" r:id="rId3"/>
    <p:sldId id="337" r:id="rId4"/>
    <p:sldId id="260" r:id="rId5"/>
    <p:sldId id="259" r:id="rId6"/>
    <p:sldId id="261" r:id="rId7"/>
    <p:sldId id="263" r:id="rId8"/>
    <p:sldId id="262" r:id="rId9"/>
    <p:sldId id="267" r:id="rId10"/>
    <p:sldId id="268" r:id="rId11"/>
    <p:sldId id="269" r:id="rId12"/>
    <p:sldId id="270" r:id="rId13"/>
    <p:sldId id="314" r:id="rId14"/>
    <p:sldId id="277" r:id="rId15"/>
    <p:sldId id="278" r:id="rId16"/>
    <p:sldId id="313" r:id="rId17"/>
    <p:sldId id="281" r:id="rId18"/>
    <p:sldId id="284" r:id="rId19"/>
    <p:sldId id="282" r:id="rId20"/>
    <p:sldId id="283" r:id="rId21"/>
    <p:sldId id="312" r:id="rId22"/>
    <p:sldId id="286" r:id="rId23"/>
    <p:sldId id="288" r:id="rId24"/>
    <p:sldId id="336" r:id="rId25"/>
    <p:sldId id="307" r:id="rId26"/>
    <p:sldId id="308" r:id="rId27"/>
    <p:sldId id="273" r:id="rId28"/>
    <p:sldId id="310" r:id="rId29"/>
    <p:sldId id="289" r:id="rId30"/>
    <p:sldId id="290" r:id="rId31"/>
    <p:sldId id="291" r:id="rId32"/>
    <p:sldId id="292" r:id="rId33"/>
    <p:sldId id="295" r:id="rId34"/>
    <p:sldId id="298" r:id="rId35"/>
    <p:sldId id="296" r:id="rId36"/>
    <p:sldId id="297" r:id="rId37"/>
    <p:sldId id="309" r:id="rId38"/>
    <p:sldId id="300" r:id="rId39"/>
    <p:sldId id="301" r:id="rId40"/>
    <p:sldId id="306" r:id="rId41"/>
    <p:sldId id="302" r:id="rId42"/>
    <p:sldId id="303" r:id="rId43"/>
    <p:sldId id="304" r:id="rId44"/>
    <p:sldId id="305" r:id="rId45"/>
    <p:sldId id="316" r:id="rId46"/>
    <p:sldId id="317" r:id="rId47"/>
    <p:sldId id="318" r:id="rId48"/>
    <p:sldId id="324" r:id="rId49"/>
    <p:sldId id="325" r:id="rId50"/>
    <p:sldId id="327" r:id="rId51"/>
    <p:sldId id="326" r:id="rId52"/>
    <p:sldId id="328" r:id="rId53"/>
    <p:sldId id="329" r:id="rId54"/>
    <p:sldId id="330" r:id="rId55"/>
    <p:sldId id="331" r:id="rId56"/>
    <p:sldId id="332" r:id="rId57"/>
    <p:sldId id="333" r:id="rId58"/>
    <p:sldId id="334" r:id="rId59"/>
    <p:sldId id="315" r:id="rId60"/>
  </p:sldIdLst>
  <p:sldSz cx="9144000" cy="6858000" type="screen4x3"/>
  <p:notesSz cx="6797675" cy="9926638"/>
  <p:custDataLst>
    <p:tags r:id="rId61"/>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60"/>
  </p:normalViewPr>
  <p:slideViewPr>
    <p:cSldViewPr>
      <p:cViewPr>
        <p:scale>
          <a:sx n="87" d="100"/>
          <a:sy n="87" d="100"/>
        </p:scale>
        <p:origin x="-2304" y="-9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regneark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regneark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regneark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regneark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regneark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regneark1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regneark12.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regneark13.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regneark14.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regneark15.xlsx"/></Relationships>
</file>

<file path=ppt/charts/_rels/chart2.xml.rels><?xml version="1.0" encoding="UTF-8" standalone="yes"?>
<Relationships xmlns="http://schemas.openxmlformats.org/package/2006/relationships"><Relationship Id="rId1" Type="http://schemas.openxmlformats.org/officeDocument/2006/relationships/oleObject" Target="file:///\\NOTNSOS-FS01\PROSJEKT\MAXUS%20Communications%20AS\2012\125482\Rapporter\125482%20tabeller%20bare%20prosent.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regneark16.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regneark17.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regneark18.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regneark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regneark20.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Office_Excel-regneark21.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regneark22.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regneark23.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regneark24.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regneark25.xlsx"/></Relationships>
</file>

<file path=ppt/charts/_rels/chart3.xml.rels><?xml version="1.0" encoding="UTF-8" standalone="yes"?>
<Relationships xmlns="http://schemas.openxmlformats.org/package/2006/relationships"><Relationship Id="rId1" Type="http://schemas.openxmlformats.org/officeDocument/2006/relationships/oleObject" Target="file:///\\NOTNSOS-FS01\PROSJEKT\MAXUS%20Communications%20AS\2012\125482\Rapporter\125482%20tabeller%20bare%20prosent.xlsx" TargetMode="Externa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regneark26.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Office_Excel-regneark27.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Office_Excel-regneark28.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regneark29.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regneark30.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regneark31.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Office_Excel-regneark32.xlsx"/></Relationships>
</file>

<file path=ppt/charts/_rels/chart4.xml.rels><?xml version="1.0" encoding="UTF-8" standalone="yes"?>
<Relationships xmlns="http://schemas.openxmlformats.org/package/2006/relationships"><Relationship Id="rId1" Type="http://schemas.openxmlformats.org/officeDocument/2006/relationships/oleObject" Target="file:///\\NOTNSOS-FS01\PROSJEKT\MAXUS%20Communications%20AS\2012\125482\Rapporter\KOding_%20Hva%20tenker%20du%20p&#229;%20n&#229;r%20du%20h&#248;rer%20ordet%20voldtekt2.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regneark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regneark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regneark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regneark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regneark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b-NO"/>
  <c:chart>
    <c:plotArea>
      <c:layout>
        <c:manualLayout>
          <c:layoutTarget val="inner"/>
          <c:xMode val="edge"/>
          <c:yMode val="edge"/>
          <c:x val="7.4858591626122128E-2"/>
          <c:y val="3.1371082077344258E-2"/>
          <c:w val="0.91350705985093483"/>
          <c:h val="0.89718847470935958"/>
        </c:manualLayout>
      </c:layout>
      <c:barChart>
        <c:barDir val="col"/>
        <c:grouping val="clustered"/>
        <c:ser>
          <c:idx val="0"/>
          <c:order val="0"/>
          <c:spPr>
            <a:solidFill>
              <a:srgbClr val="FF6633"/>
            </a:solidFill>
            <a:ln w="25400">
              <a:noFill/>
            </a:ln>
          </c:spPr>
          <c:dLbls>
            <c:dLbl>
              <c:idx val="0"/>
              <c:layout/>
              <c:tx>
                <c:rich>
                  <a:bodyPr/>
                  <a:lstStyle/>
                  <a:p>
                    <a:r>
                      <a:rPr lang="en-US" smtClean="0"/>
                      <a:t>8%</a:t>
                    </a:r>
                    <a:endParaRPr lang="en-US" dirty="0"/>
                  </a:p>
                </c:rich>
              </c:tx>
              <c:showVal val="1"/>
            </c:dLbl>
            <c:dLbl>
              <c:idx val="1"/>
              <c:layout/>
              <c:tx>
                <c:rich>
                  <a:bodyPr/>
                  <a:lstStyle/>
                  <a:p>
                    <a:r>
                      <a:rPr lang="en-US" smtClean="0"/>
                      <a:t>38%</a:t>
                    </a:r>
                    <a:endParaRPr lang="en-US" dirty="0"/>
                  </a:p>
                </c:rich>
              </c:tx>
              <c:showVal val="1"/>
            </c:dLbl>
            <c:dLbl>
              <c:idx val="2"/>
              <c:layout/>
              <c:tx>
                <c:rich>
                  <a:bodyPr/>
                  <a:lstStyle/>
                  <a:p>
                    <a:r>
                      <a:rPr lang="en-US" smtClean="0"/>
                      <a:t>45%</a:t>
                    </a:r>
                    <a:endParaRPr lang="en-US" dirty="0"/>
                  </a:p>
                </c:rich>
              </c:tx>
              <c:showVal val="1"/>
            </c:dLbl>
            <c:dLbl>
              <c:idx val="3"/>
              <c:layout/>
              <c:tx>
                <c:rich>
                  <a:bodyPr/>
                  <a:lstStyle/>
                  <a:p>
                    <a:r>
                      <a:rPr lang="en-US" smtClean="0"/>
                      <a:t>8%</a:t>
                    </a:r>
                    <a:endParaRPr lang="en-US" dirty="0"/>
                  </a:p>
                </c:rich>
              </c:tx>
              <c:showVal val="1"/>
            </c:dLbl>
            <c:dLbl>
              <c:idx val="4"/>
              <c:layout/>
              <c:tx>
                <c:rich>
                  <a:bodyPr/>
                  <a:lstStyle/>
                  <a:p>
                    <a:r>
                      <a:rPr lang="en-US" smtClean="0"/>
                      <a:t>1%</a:t>
                    </a:r>
                    <a:endParaRPr lang="en-US" dirty="0"/>
                  </a:p>
                </c:rich>
              </c:tx>
              <c:showVal val="1"/>
            </c:dLbl>
            <c:numFmt formatCode="#,##0" sourceLinked="0"/>
            <c:showVal val="1"/>
          </c:dLbls>
          <c:cat>
            <c:strRef>
              <c:f>'Ark1'!$A$1:$A$5</c:f>
              <c:strCache>
                <c:ptCount val="5"/>
                <c:pt idx="0">
                  <c:v>I svært stor grad</c:v>
                </c:pt>
                <c:pt idx="1">
                  <c:v>Ganske stor grad</c:v>
                </c:pt>
                <c:pt idx="2">
                  <c:v>Passe stor grad</c:v>
                </c:pt>
                <c:pt idx="3">
                  <c:v>Ganske liten grad</c:v>
                </c:pt>
                <c:pt idx="4">
                  <c:v>Svært liten grad</c:v>
                </c:pt>
              </c:strCache>
            </c:strRef>
          </c:cat>
          <c:val>
            <c:numRef>
              <c:f>'Ark1'!$B$1:$B$5</c:f>
              <c:numCache>
                <c:formatCode>###.#\%</c:formatCode>
                <c:ptCount val="5"/>
                <c:pt idx="0">
                  <c:v>7.5619949999999898</c:v>
                </c:pt>
                <c:pt idx="1">
                  <c:v>37.958840000000002</c:v>
                </c:pt>
                <c:pt idx="2">
                  <c:v>45.024770000000011</c:v>
                </c:pt>
                <c:pt idx="3">
                  <c:v>7.9259469999999945</c:v>
                </c:pt>
                <c:pt idx="4">
                  <c:v>1.4219039999999969</c:v>
                </c:pt>
              </c:numCache>
            </c:numRef>
          </c:val>
        </c:ser>
        <c:axId val="167402112"/>
        <c:axId val="167432576"/>
      </c:barChart>
      <c:catAx>
        <c:axId val="167402112"/>
        <c:scaling>
          <c:orientation val="minMax"/>
        </c:scaling>
        <c:axPos val="b"/>
        <c:tickLblPos val="low"/>
        <c:spPr>
          <a:ln w="12700">
            <a:solidFill>
              <a:srgbClr val="000000"/>
            </a:solidFill>
            <a:prstDash val="solid"/>
          </a:ln>
          <a:effectLst/>
        </c:spPr>
        <c:txPr>
          <a:bodyPr/>
          <a:lstStyle/>
          <a:p>
            <a:pPr>
              <a:defRPr sz="1100" b="0">
                <a:solidFill>
                  <a:srgbClr val="000000"/>
                </a:solidFill>
              </a:defRPr>
            </a:pPr>
            <a:endParaRPr lang="nb-NO"/>
          </a:p>
        </c:txPr>
        <c:crossAx val="167432576"/>
        <c:crosses val="autoZero"/>
        <c:auto val="1"/>
        <c:lblAlgn val="ctr"/>
        <c:lblOffset val="100"/>
      </c:catAx>
      <c:valAx>
        <c:axId val="167432576"/>
        <c:scaling>
          <c:orientation val="minMax"/>
        </c:scaling>
        <c:axPos val="l"/>
        <c:numFmt formatCode="#,##0" sourceLinked="0"/>
        <c:tickLblPos val="low"/>
        <c:spPr>
          <a:ln w="12700">
            <a:solidFill>
              <a:srgbClr val="000000"/>
            </a:solidFill>
            <a:prstDash val="solid"/>
          </a:ln>
          <a:effectLst/>
        </c:spPr>
        <c:txPr>
          <a:bodyPr/>
          <a:lstStyle/>
          <a:p>
            <a:pPr>
              <a:defRPr sz="1100" b="0">
                <a:solidFill>
                  <a:srgbClr val="000000"/>
                </a:solidFill>
              </a:defRPr>
            </a:pPr>
            <a:endParaRPr lang="nb-NO"/>
          </a:p>
        </c:txPr>
        <c:crossAx val="167402112"/>
        <c:crosses val="autoZero"/>
        <c:crossBetween val="between"/>
      </c:valAx>
    </c:plotArea>
    <c:plotVisOnly val="1"/>
  </c:chart>
  <c:spPr>
    <a:noFill/>
    <a:ln>
      <a:noFill/>
    </a:ln>
  </c:spPr>
  <c:txPr>
    <a:bodyPr/>
    <a:lstStyle/>
    <a:p>
      <a:pPr>
        <a:defRPr sz="1100" b="0" i="0">
          <a:solidFill>
            <a:srgbClr val="000000"/>
          </a:solidFill>
        </a:defRPr>
      </a:pPr>
      <a:endParaRPr lang="nb-NO"/>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nb-NO"/>
  <c:chart>
    <c:plotArea>
      <c:layout>
        <c:manualLayout>
          <c:layoutTarget val="inner"/>
          <c:xMode val="edge"/>
          <c:yMode val="edge"/>
          <c:x val="0.12715019978361625"/>
          <c:y val="3.0470914127423851E-2"/>
          <c:w val="0.73775027089154321"/>
          <c:h val="0.89808864265928001"/>
        </c:manualLayout>
      </c:layout>
      <c:barChart>
        <c:barDir val="bar"/>
        <c:grouping val="stacked"/>
        <c:ser>
          <c:idx val="0"/>
          <c:order val="0"/>
          <c:tx>
            <c:strRef>
              <c:f>'Ark1'!$A$2</c:f>
              <c:strCache>
                <c:ptCount val="1"/>
                <c:pt idx="0">
                  <c:v> Svært eller ganske stor respekt</c:v>
                </c:pt>
              </c:strCache>
            </c:strRef>
          </c:tx>
          <c:spPr>
            <a:solidFill>
              <a:srgbClr val="00FF00"/>
            </a:solidFill>
            <a:ln w="25400">
              <a:noFill/>
            </a:ln>
          </c:spPr>
          <c:dLbls>
            <c:showVal val="1"/>
          </c:dLbls>
          <c:cat>
            <c:strRef>
              <c:f>'Ark1'!$B$1:$C$1</c:f>
              <c:strCache>
                <c:ptCount val="2"/>
                <c:pt idx="0">
                  <c:v>Gutter/menn</c:v>
                </c:pt>
                <c:pt idx="1">
                  <c:v>Jenter/kvinner</c:v>
                </c:pt>
              </c:strCache>
            </c:strRef>
          </c:cat>
          <c:val>
            <c:numRef>
              <c:f>'Ark1'!$B$2:$C$2</c:f>
              <c:numCache>
                <c:formatCode>0</c:formatCode>
                <c:ptCount val="2"/>
                <c:pt idx="0">
                  <c:v>5</c:v>
                </c:pt>
                <c:pt idx="1">
                  <c:v>45</c:v>
                </c:pt>
              </c:numCache>
            </c:numRef>
          </c:val>
        </c:ser>
        <c:ser>
          <c:idx val="1"/>
          <c:order val="1"/>
          <c:tx>
            <c:strRef>
              <c:f>'Ark1'!$A$3</c:f>
              <c:strCache>
                <c:ptCount val="1"/>
                <c:pt idx="0">
                  <c:v> Passe respekt</c:v>
                </c:pt>
              </c:strCache>
            </c:strRef>
          </c:tx>
          <c:spPr>
            <a:solidFill>
              <a:schemeClr val="bg1">
                <a:lumMod val="65000"/>
              </a:schemeClr>
            </a:solidFill>
            <a:ln w="25400">
              <a:noFill/>
            </a:ln>
          </c:spPr>
          <c:dLbls>
            <c:showVal val="1"/>
          </c:dLbls>
          <c:cat>
            <c:strRef>
              <c:f>'Ark1'!$B$1:$C$1</c:f>
              <c:strCache>
                <c:ptCount val="2"/>
                <c:pt idx="0">
                  <c:v>Gutter/menn</c:v>
                </c:pt>
                <c:pt idx="1">
                  <c:v>Jenter/kvinner</c:v>
                </c:pt>
              </c:strCache>
            </c:strRef>
          </c:cat>
          <c:val>
            <c:numRef>
              <c:f>'Ark1'!$B$3:$C$3</c:f>
              <c:numCache>
                <c:formatCode>0</c:formatCode>
                <c:ptCount val="2"/>
                <c:pt idx="0">
                  <c:v>9.743488000000001</c:v>
                </c:pt>
                <c:pt idx="1">
                  <c:v>38.625280000000011</c:v>
                </c:pt>
              </c:numCache>
            </c:numRef>
          </c:val>
        </c:ser>
        <c:ser>
          <c:idx val="2"/>
          <c:order val="2"/>
          <c:tx>
            <c:strRef>
              <c:f>'Ark1'!$A$4</c:f>
              <c:strCache>
                <c:ptCount val="1"/>
                <c:pt idx="0">
                  <c:v> Svært eller ganske liten respekt</c:v>
                </c:pt>
              </c:strCache>
            </c:strRef>
          </c:tx>
          <c:spPr>
            <a:solidFill>
              <a:srgbClr val="FF0000"/>
            </a:solidFill>
          </c:spPr>
          <c:dLbls>
            <c:showVal val="1"/>
          </c:dLbls>
          <c:cat>
            <c:strRef>
              <c:f>'Ark1'!$B$1:$C$1</c:f>
              <c:strCache>
                <c:ptCount val="2"/>
                <c:pt idx="0">
                  <c:v>Gutter/menn</c:v>
                </c:pt>
                <c:pt idx="1">
                  <c:v>Jenter/kvinner</c:v>
                </c:pt>
              </c:strCache>
            </c:strRef>
          </c:cat>
          <c:val>
            <c:numRef>
              <c:f>'Ark1'!$B$4:$C$4</c:f>
              <c:numCache>
                <c:formatCode>0</c:formatCode>
                <c:ptCount val="2"/>
                <c:pt idx="0">
                  <c:v>82</c:v>
                </c:pt>
                <c:pt idx="1">
                  <c:v>15</c:v>
                </c:pt>
              </c:numCache>
            </c:numRef>
          </c:val>
        </c:ser>
        <c:overlap val="100"/>
        <c:axId val="197436544"/>
        <c:axId val="197438080"/>
      </c:barChart>
      <c:catAx>
        <c:axId val="197436544"/>
        <c:scaling>
          <c:orientation val="minMax"/>
        </c:scaling>
        <c:axPos val="l"/>
        <c:numFmt formatCode="General" sourceLinked="1"/>
        <c:tickLblPos val="low"/>
        <c:spPr>
          <a:ln w="12700">
            <a:noFill/>
            <a:prstDash val="solid"/>
          </a:ln>
          <a:effectLst/>
        </c:spPr>
        <c:txPr>
          <a:bodyPr rot="0"/>
          <a:lstStyle/>
          <a:p>
            <a:pPr>
              <a:defRPr sz="1100" b="0">
                <a:solidFill>
                  <a:srgbClr val="000000"/>
                </a:solidFill>
              </a:defRPr>
            </a:pPr>
            <a:endParaRPr lang="nb-NO"/>
          </a:p>
        </c:txPr>
        <c:crossAx val="197438080"/>
        <c:crosses val="autoZero"/>
        <c:auto val="1"/>
        <c:lblAlgn val="ctr"/>
        <c:lblOffset val="100"/>
      </c:catAx>
      <c:valAx>
        <c:axId val="197438080"/>
        <c:scaling>
          <c:orientation val="minMax"/>
          <c:max val="100"/>
        </c:scaling>
        <c:axPos val="b"/>
        <c:numFmt formatCode="0" sourceLinked="1"/>
        <c:tickLblPos val="low"/>
        <c:spPr>
          <a:ln w="12700">
            <a:solidFill>
              <a:srgbClr val="000000"/>
            </a:solidFill>
            <a:prstDash val="solid"/>
          </a:ln>
          <a:effectLst/>
        </c:spPr>
        <c:txPr>
          <a:bodyPr/>
          <a:lstStyle/>
          <a:p>
            <a:pPr>
              <a:defRPr sz="1100" b="0">
                <a:solidFill>
                  <a:srgbClr val="000000"/>
                </a:solidFill>
              </a:defRPr>
            </a:pPr>
            <a:endParaRPr lang="nb-NO"/>
          </a:p>
        </c:txPr>
        <c:crossAx val="197436544"/>
        <c:crosses val="autoZero"/>
        <c:crossBetween val="between"/>
      </c:valAx>
    </c:plotArea>
    <c:legend>
      <c:legendPos val="r"/>
      <c:layout>
        <c:manualLayout>
          <c:xMode val="edge"/>
          <c:yMode val="edge"/>
          <c:x val="0.67654767132132132"/>
          <c:y val="0.35479900538748482"/>
          <c:w val="0.31597905270165988"/>
          <c:h val="0.25162060767334832"/>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nb-NO"/>
  <c:chart>
    <c:autoTitleDeleted val="1"/>
    <c:plotArea>
      <c:layout/>
      <c:barChart>
        <c:barDir val="col"/>
        <c:grouping val="clustered"/>
        <c:ser>
          <c:idx val="0"/>
          <c:order val="0"/>
          <c:tx>
            <c:strRef>
              <c:f>'Ark1'!$B$1</c:f>
              <c:strCache>
                <c:ptCount val="1"/>
                <c:pt idx="0">
                  <c:v>Kolonne1</c:v>
                </c:pt>
              </c:strCache>
            </c:strRef>
          </c:tx>
          <c:spPr>
            <a:solidFill>
              <a:schemeClr val="accent5">
                <a:lumMod val="75000"/>
              </a:schemeClr>
            </a:solidFill>
            <a:ln w="25400">
              <a:noFill/>
            </a:ln>
          </c:spPr>
          <c:dLbls>
            <c:showVal val="1"/>
          </c:dLbls>
          <c:cat>
            <c:strRef>
              <c:f>'Ark1'!$A$2:$A$7</c:f>
              <c:strCache>
                <c:ptCount val="6"/>
                <c:pt idx="0">
                  <c:v> Ved kyssing</c:v>
                </c:pt>
                <c:pt idx="1">
                  <c:v> Når man selv beføler personens erogene soner utenpå klærne</c:v>
                </c:pt>
                <c:pt idx="2">
                  <c:v> Når man selv blir befølt på erogene soner utenpå klærne</c:v>
                </c:pt>
                <c:pt idx="3">
                  <c:v> Når man selv beføler personen innenfor trusa</c:v>
                </c:pt>
                <c:pt idx="4">
                  <c:v> Når man selv blir befølt innenfor trusa</c:v>
                </c:pt>
                <c:pt idx="5">
                  <c:v> Når man er naken</c:v>
                </c:pt>
              </c:strCache>
            </c:strRef>
          </c:cat>
          <c:val>
            <c:numRef>
              <c:f>'Ark1'!$B$2:$B$7</c:f>
              <c:numCache>
                <c:formatCode>0</c:formatCode>
                <c:ptCount val="6"/>
                <c:pt idx="0">
                  <c:v>23.435119999999962</c:v>
                </c:pt>
                <c:pt idx="1">
                  <c:v>33</c:v>
                </c:pt>
                <c:pt idx="2">
                  <c:v>56</c:v>
                </c:pt>
                <c:pt idx="3">
                  <c:v>61</c:v>
                </c:pt>
                <c:pt idx="4">
                  <c:v>69</c:v>
                </c:pt>
                <c:pt idx="5">
                  <c:v>85</c:v>
                </c:pt>
              </c:numCache>
            </c:numRef>
          </c:val>
        </c:ser>
        <c:axId val="197673344"/>
        <c:axId val="197674880"/>
      </c:barChart>
      <c:catAx>
        <c:axId val="197673344"/>
        <c:scaling>
          <c:orientation val="minMax"/>
        </c:scaling>
        <c:axPos val="b"/>
        <c:tickLblPos val="low"/>
        <c:spPr>
          <a:ln w="12700">
            <a:solidFill>
              <a:srgbClr val="000000"/>
            </a:solidFill>
            <a:prstDash val="solid"/>
          </a:ln>
          <a:effectLst/>
        </c:spPr>
        <c:txPr>
          <a:bodyPr/>
          <a:lstStyle/>
          <a:p>
            <a:pPr>
              <a:defRPr sz="1000" b="0" i="0" u="none" strike="noStrike" baseline="0">
                <a:solidFill>
                  <a:srgbClr val="000000"/>
                </a:solidFill>
                <a:latin typeface="Arial"/>
                <a:ea typeface="Arial"/>
                <a:cs typeface="Arial"/>
              </a:defRPr>
            </a:pPr>
            <a:endParaRPr lang="nb-NO"/>
          </a:p>
        </c:txPr>
        <c:crossAx val="197674880"/>
        <c:crosses val="autoZero"/>
        <c:auto val="1"/>
        <c:lblAlgn val="ctr"/>
        <c:lblOffset val="100"/>
      </c:catAx>
      <c:valAx>
        <c:axId val="197674880"/>
        <c:scaling>
          <c:orientation val="minMax"/>
        </c:scaling>
        <c:axPos val="l"/>
        <c:numFmt formatCode="0" sourceLinked="1"/>
        <c:tickLblPos val="low"/>
        <c:spPr>
          <a:ln w="12700">
            <a:solidFill>
              <a:srgbClr val="000000"/>
            </a:solidFill>
            <a:prstDash val="solid"/>
          </a:ln>
          <a:effectLst/>
        </c:spPr>
        <c:txPr>
          <a:bodyPr/>
          <a:lstStyle/>
          <a:p>
            <a:pPr>
              <a:defRPr sz="1100" b="0" i="0" u="none" strike="noStrike" baseline="0">
                <a:solidFill>
                  <a:srgbClr val="000000"/>
                </a:solidFill>
                <a:latin typeface="Arial"/>
                <a:ea typeface="Arial"/>
                <a:cs typeface="Arial"/>
              </a:defRPr>
            </a:pPr>
            <a:endParaRPr lang="nb-NO"/>
          </a:p>
        </c:txPr>
        <c:crossAx val="197673344"/>
        <c:crosses val="autoZero"/>
        <c:crossBetween val="between"/>
      </c:valAx>
    </c:plotArea>
    <c:plotVisOnly val="1"/>
  </c:chart>
  <c:spPr>
    <a:noFill/>
    <a:ln>
      <a:noFill/>
    </a:ln>
  </c:spPr>
  <c:txPr>
    <a:bodyPr/>
    <a:lstStyle/>
    <a:p>
      <a:pPr>
        <a:defRPr sz="1100" b="0" i="0">
          <a:solidFill>
            <a:srgbClr val="000000"/>
          </a:solidFill>
        </a:defRPr>
      </a:pPr>
      <a:endParaRPr lang="nb-NO"/>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nb-NO"/>
  <c:chart>
    <c:autoTitleDeleted val="1"/>
    <c:plotArea>
      <c:layout/>
      <c:barChart>
        <c:barDir val="col"/>
        <c:grouping val="clustered"/>
        <c:ser>
          <c:idx val="0"/>
          <c:order val="0"/>
          <c:tx>
            <c:strRef>
              <c:f>'Ark1'!$B$1</c:f>
              <c:strCache>
                <c:ptCount val="1"/>
                <c:pt idx="0">
                  <c:v>Mann</c:v>
                </c:pt>
              </c:strCache>
            </c:strRef>
          </c:tx>
          <c:spPr>
            <a:solidFill>
              <a:schemeClr val="accent2">
                <a:lumMod val="75000"/>
              </a:schemeClr>
            </a:solidFill>
            <a:ln w="25400">
              <a:noFill/>
            </a:ln>
          </c:spPr>
          <c:dLbls>
            <c:showVal val="1"/>
          </c:dLbls>
          <c:cat>
            <c:strRef>
              <c:f>'Ark1'!$A$2:$A$7</c:f>
              <c:strCache>
                <c:ptCount val="6"/>
                <c:pt idx="0">
                  <c:v> Ved kyssing</c:v>
                </c:pt>
                <c:pt idx="1">
                  <c:v> Når man selv beføler personens erogene soner utenpå klærne</c:v>
                </c:pt>
                <c:pt idx="2">
                  <c:v> Når man selv blir befølt på erogene soner utenpå klærne</c:v>
                </c:pt>
                <c:pt idx="3">
                  <c:v> Når man selv beføler personen innenfor trusa</c:v>
                </c:pt>
                <c:pt idx="4">
                  <c:v> Når man selv blir befølt innenfor trusa</c:v>
                </c:pt>
                <c:pt idx="5">
                  <c:v> Når man er naken</c:v>
                </c:pt>
              </c:strCache>
            </c:strRef>
          </c:cat>
          <c:val>
            <c:numRef>
              <c:f>'Ark1'!$B$2:$B$7</c:f>
              <c:numCache>
                <c:formatCode>General</c:formatCode>
                <c:ptCount val="6"/>
                <c:pt idx="0">
                  <c:v>21</c:v>
                </c:pt>
                <c:pt idx="1">
                  <c:v>36</c:v>
                </c:pt>
                <c:pt idx="2">
                  <c:v>57</c:v>
                </c:pt>
                <c:pt idx="3">
                  <c:v>64</c:v>
                </c:pt>
                <c:pt idx="4">
                  <c:v>71</c:v>
                </c:pt>
                <c:pt idx="5">
                  <c:v>86</c:v>
                </c:pt>
              </c:numCache>
            </c:numRef>
          </c:val>
        </c:ser>
        <c:ser>
          <c:idx val="1"/>
          <c:order val="1"/>
          <c:tx>
            <c:strRef>
              <c:f>'Ark1'!$C$1</c:f>
              <c:strCache>
                <c:ptCount val="1"/>
                <c:pt idx="0">
                  <c:v>Kvinne</c:v>
                </c:pt>
              </c:strCache>
            </c:strRef>
          </c:tx>
          <c:spPr>
            <a:solidFill>
              <a:srgbClr val="FF0000"/>
            </a:solidFill>
          </c:spPr>
          <c:dLbls>
            <c:showVal val="1"/>
          </c:dLbls>
          <c:cat>
            <c:strRef>
              <c:f>'Ark1'!$A$2:$A$7</c:f>
              <c:strCache>
                <c:ptCount val="6"/>
                <c:pt idx="0">
                  <c:v> Ved kyssing</c:v>
                </c:pt>
                <c:pt idx="1">
                  <c:v> Når man selv beføler personens erogene soner utenpå klærne</c:v>
                </c:pt>
                <c:pt idx="2">
                  <c:v> Når man selv blir befølt på erogene soner utenpå klærne</c:v>
                </c:pt>
                <c:pt idx="3">
                  <c:v> Når man selv beføler personen innenfor trusa</c:v>
                </c:pt>
                <c:pt idx="4">
                  <c:v> Når man selv blir befølt innenfor trusa</c:v>
                </c:pt>
                <c:pt idx="5">
                  <c:v> Når man er naken</c:v>
                </c:pt>
              </c:strCache>
            </c:strRef>
          </c:cat>
          <c:val>
            <c:numRef>
              <c:f>'Ark1'!$C$2:$C$7</c:f>
              <c:numCache>
                <c:formatCode>General</c:formatCode>
                <c:ptCount val="6"/>
                <c:pt idx="0">
                  <c:v>26</c:v>
                </c:pt>
                <c:pt idx="1">
                  <c:v>32</c:v>
                </c:pt>
                <c:pt idx="2">
                  <c:v>56</c:v>
                </c:pt>
                <c:pt idx="3">
                  <c:v>59</c:v>
                </c:pt>
                <c:pt idx="4">
                  <c:v>67</c:v>
                </c:pt>
                <c:pt idx="5">
                  <c:v>85</c:v>
                </c:pt>
              </c:numCache>
            </c:numRef>
          </c:val>
        </c:ser>
        <c:axId val="197848064"/>
        <c:axId val="197993216"/>
      </c:barChart>
      <c:catAx>
        <c:axId val="197848064"/>
        <c:scaling>
          <c:orientation val="minMax"/>
        </c:scaling>
        <c:axPos val="b"/>
        <c:tickLblPos val="low"/>
        <c:spPr>
          <a:ln w="12700">
            <a:solidFill>
              <a:srgbClr val="000000"/>
            </a:solidFill>
            <a:prstDash val="solid"/>
          </a:ln>
          <a:effectLst/>
        </c:spPr>
        <c:txPr>
          <a:bodyPr/>
          <a:lstStyle/>
          <a:p>
            <a:pPr>
              <a:defRPr sz="1000" b="0" i="0" u="none" strike="noStrike" baseline="0">
                <a:solidFill>
                  <a:srgbClr val="000000"/>
                </a:solidFill>
                <a:latin typeface="Arial"/>
                <a:ea typeface="Arial"/>
                <a:cs typeface="Arial"/>
              </a:defRPr>
            </a:pPr>
            <a:endParaRPr lang="nb-NO"/>
          </a:p>
        </c:txPr>
        <c:crossAx val="197993216"/>
        <c:crosses val="autoZero"/>
        <c:auto val="1"/>
        <c:lblAlgn val="ctr"/>
        <c:lblOffset val="100"/>
      </c:catAx>
      <c:valAx>
        <c:axId val="197993216"/>
        <c:scaling>
          <c:orientation val="minMax"/>
        </c:scaling>
        <c:axPos val="l"/>
        <c:numFmt formatCode="General" sourceLinked="1"/>
        <c:tickLblPos val="low"/>
        <c:spPr>
          <a:ln w="12700">
            <a:solidFill>
              <a:srgbClr val="000000"/>
            </a:solidFill>
            <a:prstDash val="solid"/>
          </a:ln>
          <a:effectLst/>
        </c:spPr>
        <c:txPr>
          <a:bodyPr/>
          <a:lstStyle/>
          <a:p>
            <a:pPr>
              <a:defRPr sz="1100" b="0" i="0" u="none" strike="noStrike" baseline="0">
                <a:solidFill>
                  <a:srgbClr val="000000"/>
                </a:solidFill>
                <a:latin typeface="Arial"/>
                <a:ea typeface="Arial"/>
                <a:cs typeface="Arial"/>
              </a:defRPr>
            </a:pPr>
            <a:endParaRPr lang="nb-NO"/>
          </a:p>
        </c:txPr>
        <c:crossAx val="197848064"/>
        <c:crosses val="autoZero"/>
        <c:crossBetween val="between"/>
      </c:valAx>
    </c:plotArea>
    <c:legend>
      <c:legendPos val="r"/>
      <c:layout/>
    </c:legend>
    <c:plotVisOnly val="1"/>
  </c:chart>
  <c:spPr>
    <a:noFill/>
    <a:ln>
      <a:noFill/>
    </a:ln>
  </c:spPr>
  <c:txPr>
    <a:bodyPr/>
    <a:lstStyle/>
    <a:p>
      <a:pPr>
        <a:defRPr sz="1100" b="0" i="0">
          <a:solidFill>
            <a:srgbClr val="000000"/>
          </a:solidFill>
        </a:defRPr>
      </a:pPr>
      <a:endParaRPr lang="nb-NO"/>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nb-NO"/>
  <c:chart>
    <c:autoTitleDeleted val="1"/>
    <c:plotArea>
      <c:layout/>
      <c:barChart>
        <c:barDir val="col"/>
        <c:grouping val="clustered"/>
        <c:ser>
          <c:idx val="0"/>
          <c:order val="0"/>
          <c:tx>
            <c:strRef>
              <c:f>'Ark1'!$B$1</c:f>
              <c:strCache>
                <c:ptCount val="1"/>
                <c:pt idx="0">
                  <c:v>18-29</c:v>
                </c:pt>
              </c:strCache>
            </c:strRef>
          </c:tx>
          <c:spPr>
            <a:solidFill>
              <a:schemeClr val="accent2">
                <a:lumMod val="75000"/>
              </a:schemeClr>
            </a:solidFill>
            <a:ln w="25400">
              <a:noFill/>
            </a:ln>
          </c:spPr>
          <c:dLbls>
            <c:showVal val="1"/>
          </c:dLbls>
          <c:cat>
            <c:strRef>
              <c:f>'Ark1'!$A$2:$A$7</c:f>
              <c:strCache>
                <c:ptCount val="6"/>
                <c:pt idx="0">
                  <c:v> Ved kyssing</c:v>
                </c:pt>
                <c:pt idx="1">
                  <c:v> Når man selv beføler personens erogene soner utenpå klærne</c:v>
                </c:pt>
                <c:pt idx="2">
                  <c:v> Når man selv blir befølt på erogene soner utenpå klærne</c:v>
                </c:pt>
                <c:pt idx="3">
                  <c:v> Når man selv beføler personen innenfor trusa</c:v>
                </c:pt>
                <c:pt idx="4">
                  <c:v> Når man selv blir befølt innenfor trusa</c:v>
                </c:pt>
                <c:pt idx="5">
                  <c:v> Når man er naken</c:v>
                </c:pt>
              </c:strCache>
            </c:strRef>
          </c:cat>
          <c:val>
            <c:numRef>
              <c:f>'Ark1'!$B$2:$B$7</c:f>
              <c:numCache>
                <c:formatCode>0</c:formatCode>
                <c:ptCount val="6"/>
                <c:pt idx="0">
                  <c:v>18.117329999999999</c:v>
                </c:pt>
                <c:pt idx="1">
                  <c:v>25</c:v>
                </c:pt>
                <c:pt idx="2">
                  <c:v>48</c:v>
                </c:pt>
                <c:pt idx="3">
                  <c:v>52</c:v>
                </c:pt>
                <c:pt idx="4">
                  <c:v>61</c:v>
                </c:pt>
                <c:pt idx="5">
                  <c:v>84</c:v>
                </c:pt>
              </c:numCache>
            </c:numRef>
          </c:val>
        </c:ser>
        <c:ser>
          <c:idx val="1"/>
          <c:order val="1"/>
          <c:tx>
            <c:strRef>
              <c:f>'Ark1'!$C$1</c:f>
              <c:strCache>
                <c:ptCount val="1"/>
                <c:pt idx="0">
                  <c:v>30-39</c:v>
                </c:pt>
              </c:strCache>
            </c:strRef>
          </c:tx>
          <c:spPr>
            <a:solidFill>
              <a:schemeClr val="accent1">
                <a:lumMod val="75000"/>
              </a:schemeClr>
            </a:solidFill>
          </c:spPr>
          <c:dLbls>
            <c:showVal val="1"/>
          </c:dLbls>
          <c:cat>
            <c:strRef>
              <c:f>'Ark1'!$A$2:$A$7</c:f>
              <c:strCache>
                <c:ptCount val="6"/>
                <c:pt idx="0">
                  <c:v> Ved kyssing</c:v>
                </c:pt>
                <c:pt idx="1">
                  <c:v> Når man selv beføler personens erogene soner utenpå klærne</c:v>
                </c:pt>
                <c:pt idx="2">
                  <c:v> Når man selv blir befølt på erogene soner utenpå klærne</c:v>
                </c:pt>
                <c:pt idx="3">
                  <c:v> Når man selv beføler personen innenfor trusa</c:v>
                </c:pt>
                <c:pt idx="4">
                  <c:v> Når man selv blir befølt innenfor trusa</c:v>
                </c:pt>
                <c:pt idx="5">
                  <c:v> Når man er naken</c:v>
                </c:pt>
              </c:strCache>
            </c:strRef>
          </c:cat>
          <c:val>
            <c:numRef>
              <c:f>'Ark1'!$C$2:$C$7</c:f>
              <c:numCache>
                <c:formatCode>0</c:formatCode>
                <c:ptCount val="6"/>
                <c:pt idx="0">
                  <c:v>19.56137</c:v>
                </c:pt>
                <c:pt idx="1">
                  <c:v>26</c:v>
                </c:pt>
                <c:pt idx="2">
                  <c:v>48</c:v>
                </c:pt>
                <c:pt idx="3">
                  <c:v>51</c:v>
                </c:pt>
                <c:pt idx="4">
                  <c:v>58</c:v>
                </c:pt>
                <c:pt idx="5">
                  <c:v>85</c:v>
                </c:pt>
              </c:numCache>
            </c:numRef>
          </c:val>
        </c:ser>
        <c:ser>
          <c:idx val="2"/>
          <c:order val="2"/>
          <c:tx>
            <c:strRef>
              <c:f>'Ark1'!$D$1</c:f>
              <c:strCache>
                <c:ptCount val="1"/>
                <c:pt idx="0">
                  <c:v>40-59</c:v>
                </c:pt>
              </c:strCache>
            </c:strRef>
          </c:tx>
          <c:dLbls>
            <c:showVal val="1"/>
          </c:dLbls>
          <c:cat>
            <c:strRef>
              <c:f>'Ark1'!$A$2:$A$7</c:f>
              <c:strCache>
                <c:ptCount val="6"/>
                <c:pt idx="0">
                  <c:v> Ved kyssing</c:v>
                </c:pt>
                <c:pt idx="1">
                  <c:v> Når man selv beføler personens erogene soner utenpå klærne</c:v>
                </c:pt>
                <c:pt idx="2">
                  <c:v> Når man selv blir befølt på erogene soner utenpå klærne</c:v>
                </c:pt>
                <c:pt idx="3">
                  <c:v> Når man selv beføler personen innenfor trusa</c:v>
                </c:pt>
                <c:pt idx="4">
                  <c:v> Når man selv blir befølt innenfor trusa</c:v>
                </c:pt>
                <c:pt idx="5">
                  <c:v> Når man er naken</c:v>
                </c:pt>
              </c:strCache>
            </c:strRef>
          </c:cat>
          <c:val>
            <c:numRef>
              <c:f>'Ark1'!$D$2:$D$7</c:f>
              <c:numCache>
                <c:formatCode>0</c:formatCode>
                <c:ptCount val="6"/>
                <c:pt idx="0">
                  <c:v>26.251449999999981</c:v>
                </c:pt>
                <c:pt idx="1">
                  <c:v>37</c:v>
                </c:pt>
                <c:pt idx="2">
                  <c:v>57</c:v>
                </c:pt>
                <c:pt idx="3">
                  <c:v>62</c:v>
                </c:pt>
                <c:pt idx="4">
                  <c:v>69</c:v>
                </c:pt>
                <c:pt idx="5">
                  <c:v>84</c:v>
                </c:pt>
              </c:numCache>
            </c:numRef>
          </c:val>
        </c:ser>
        <c:ser>
          <c:idx val="3"/>
          <c:order val="3"/>
          <c:tx>
            <c:strRef>
              <c:f>'Ark1'!$E$1</c:f>
              <c:strCache>
                <c:ptCount val="1"/>
                <c:pt idx="0">
                  <c:v>60 +</c:v>
                </c:pt>
              </c:strCache>
            </c:strRef>
          </c:tx>
          <c:dLbls>
            <c:showVal val="1"/>
          </c:dLbls>
          <c:cat>
            <c:strRef>
              <c:f>'Ark1'!$A$2:$A$7</c:f>
              <c:strCache>
                <c:ptCount val="6"/>
                <c:pt idx="0">
                  <c:v> Ved kyssing</c:v>
                </c:pt>
                <c:pt idx="1">
                  <c:v> Når man selv beføler personens erogene soner utenpå klærne</c:v>
                </c:pt>
                <c:pt idx="2">
                  <c:v> Når man selv blir befølt på erogene soner utenpå klærne</c:v>
                </c:pt>
                <c:pt idx="3">
                  <c:v> Når man selv beføler personen innenfor trusa</c:v>
                </c:pt>
                <c:pt idx="4">
                  <c:v> Når man selv blir befølt innenfor trusa</c:v>
                </c:pt>
                <c:pt idx="5">
                  <c:v> Når man er naken</c:v>
                </c:pt>
              </c:strCache>
            </c:strRef>
          </c:cat>
          <c:val>
            <c:numRef>
              <c:f>'Ark1'!$E$2:$E$7</c:f>
              <c:numCache>
                <c:formatCode>0</c:formatCode>
                <c:ptCount val="6"/>
                <c:pt idx="0">
                  <c:v>27.38007</c:v>
                </c:pt>
                <c:pt idx="1">
                  <c:v>44</c:v>
                </c:pt>
                <c:pt idx="2">
                  <c:v>71</c:v>
                </c:pt>
                <c:pt idx="3">
                  <c:v>79</c:v>
                </c:pt>
                <c:pt idx="4">
                  <c:v>87</c:v>
                </c:pt>
                <c:pt idx="5">
                  <c:v>90</c:v>
                </c:pt>
              </c:numCache>
            </c:numRef>
          </c:val>
        </c:ser>
        <c:axId val="198189824"/>
        <c:axId val="198191360"/>
      </c:barChart>
      <c:catAx>
        <c:axId val="198189824"/>
        <c:scaling>
          <c:orientation val="minMax"/>
        </c:scaling>
        <c:axPos val="b"/>
        <c:tickLblPos val="low"/>
        <c:spPr>
          <a:ln w="12700">
            <a:solidFill>
              <a:srgbClr val="000000"/>
            </a:solidFill>
            <a:prstDash val="solid"/>
          </a:ln>
          <a:effectLst/>
        </c:spPr>
        <c:txPr>
          <a:bodyPr/>
          <a:lstStyle/>
          <a:p>
            <a:pPr>
              <a:defRPr sz="1000" b="0" i="0" u="none" strike="noStrike" baseline="0">
                <a:solidFill>
                  <a:srgbClr val="000000"/>
                </a:solidFill>
                <a:latin typeface="Arial"/>
                <a:ea typeface="Arial"/>
                <a:cs typeface="Arial"/>
              </a:defRPr>
            </a:pPr>
            <a:endParaRPr lang="nb-NO"/>
          </a:p>
        </c:txPr>
        <c:crossAx val="198191360"/>
        <c:crosses val="autoZero"/>
        <c:auto val="1"/>
        <c:lblAlgn val="ctr"/>
        <c:lblOffset val="100"/>
      </c:catAx>
      <c:valAx>
        <c:axId val="198191360"/>
        <c:scaling>
          <c:orientation val="minMax"/>
        </c:scaling>
        <c:axPos val="l"/>
        <c:numFmt formatCode="0" sourceLinked="1"/>
        <c:tickLblPos val="low"/>
        <c:spPr>
          <a:ln w="12700">
            <a:solidFill>
              <a:srgbClr val="000000"/>
            </a:solidFill>
            <a:prstDash val="solid"/>
          </a:ln>
          <a:effectLst/>
        </c:spPr>
        <c:txPr>
          <a:bodyPr/>
          <a:lstStyle/>
          <a:p>
            <a:pPr>
              <a:defRPr sz="1100" b="0" i="0" u="none" strike="noStrike" baseline="0">
                <a:solidFill>
                  <a:srgbClr val="000000"/>
                </a:solidFill>
                <a:latin typeface="Arial"/>
                <a:ea typeface="Arial"/>
                <a:cs typeface="Arial"/>
              </a:defRPr>
            </a:pPr>
            <a:endParaRPr lang="nb-NO"/>
          </a:p>
        </c:txPr>
        <c:crossAx val="198189824"/>
        <c:crosses val="autoZero"/>
        <c:crossBetween val="between"/>
      </c:valAx>
    </c:plotArea>
    <c:legend>
      <c:legendPos val="r"/>
      <c:layout/>
    </c:legend>
    <c:plotVisOnly val="1"/>
  </c:chart>
  <c:spPr>
    <a:noFill/>
    <a:ln>
      <a:noFill/>
    </a:ln>
  </c:spPr>
  <c:txPr>
    <a:bodyPr/>
    <a:lstStyle/>
    <a:p>
      <a:pPr>
        <a:defRPr sz="1100" b="0" i="0">
          <a:solidFill>
            <a:srgbClr val="000000"/>
          </a:solidFill>
        </a:defRPr>
      </a:pPr>
      <a:endParaRPr lang="nb-NO"/>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nb-NO"/>
  <c:chart>
    <c:autoTitleDeleted val="1"/>
    <c:plotArea>
      <c:layout/>
      <c:pieChart>
        <c:varyColors val="1"/>
        <c:ser>
          <c:idx val="0"/>
          <c:order val="0"/>
          <c:tx>
            <c:strRef>
              <c:f>'Ark1'!$B$1</c:f>
              <c:strCache>
                <c:ptCount val="1"/>
                <c:pt idx="0">
                  <c:v>Kolonne1</c:v>
                </c:pt>
              </c:strCache>
            </c:strRef>
          </c:tx>
          <c:dLbls>
            <c:dLbl>
              <c:idx val="0"/>
              <c:layout>
                <c:manualLayout>
                  <c:x val="-0.14165920275590554"/>
                  <c:y val="-0.25823892716535435"/>
                </c:manualLayout>
              </c:layout>
              <c:showVal val="1"/>
              <c:showCatName val="1"/>
              <c:separator>
</c:separator>
            </c:dLbl>
            <c:dLbl>
              <c:idx val="1"/>
              <c:layout>
                <c:manualLayout>
                  <c:x val="0.12259391404199479"/>
                  <c:y val="0.10197834645669301"/>
                </c:manualLayout>
              </c:layout>
              <c:showVal val="1"/>
              <c:showCatName val="1"/>
              <c:separator>
</c:separator>
            </c:dLbl>
            <c:dLbl>
              <c:idx val="2"/>
              <c:layout>
                <c:manualLayout>
                  <c:x val="7.8412373372655567E-2"/>
                  <c:y val="0.1640293267908734"/>
                </c:manualLayout>
              </c:layout>
              <c:showVal val="1"/>
              <c:showCatName val="1"/>
              <c:separator>
</c:separator>
            </c:dLbl>
            <c:txPr>
              <a:bodyPr/>
              <a:lstStyle/>
              <a:p>
                <a:pPr>
                  <a:defRPr sz="1200"/>
                </a:pPr>
                <a:endParaRPr lang="nb-NO"/>
              </a:p>
            </c:txPr>
            <c:showVal val="1"/>
            <c:showCatName val="1"/>
            <c:separator>
</c:separator>
          </c:dLbls>
          <c:cat>
            <c:strRef>
              <c:f>'Ark1'!$A$2:$A$4</c:f>
              <c:strCache>
                <c:ptCount val="3"/>
                <c:pt idx="0">
                  <c:v>Ja</c:v>
                </c:pt>
                <c:pt idx="1">
                  <c:v>Nei</c:v>
                </c:pt>
                <c:pt idx="2">
                  <c:v>Vet ikke</c:v>
                </c:pt>
              </c:strCache>
            </c:strRef>
          </c:cat>
          <c:val>
            <c:numRef>
              <c:f>'Ark1'!$B$2:$B$4</c:f>
              <c:numCache>
                <c:formatCode>0</c:formatCode>
                <c:ptCount val="3"/>
                <c:pt idx="0">
                  <c:v>74.650120000000001</c:v>
                </c:pt>
                <c:pt idx="1">
                  <c:v>14.375890000000014</c:v>
                </c:pt>
                <c:pt idx="2">
                  <c:v>10.729040000000001</c:v>
                </c:pt>
              </c:numCache>
            </c:numRef>
          </c:val>
        </c:ser>
        <c:firstSliceAng val="0"/>
      </c:pieChart>
    </c:plotArea>
    <c:plotVisOnly val="1"/>
  </c:chart>
  <c:txPr>
    <a:bodyPr/>
    <a:lstStyle/>
    <a:p>
      <a:pPr>
        <a:defRPr sz="1800"/>
      </a:pPr>
      <a:endParaRPr lang="nb-NO"/>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nb-NO"/>
  <c:chart>
    <c:plotArea>
      <c:layout/>
      <c:barChart>
        <c:barDir val="bar"/>
        <c:grouping val="stacked"/>
        <c:ser>
          <c:idx val="0"/>
          <c:order val="0"/>
          <c:tx>
            <c:strRef>
              <c:f>'Ark1'!$B$1</c:f>
              <c:strCache>
                <c:ptCount val="1"/>
                <c:pt idx="0">
                  <c:v>I svært stor grad</c:v>
                </c:pt>
              </c:strCache>
            </c:strRef>
          </c:tx>
          <c:dLbls>
            <c:showVal val="1"/>
          </c:dLbls>
          <c:cat>
            <c:strRef>
              <c:f>'Ark1'!$A$2:$A$6</c:f>
              <c:strCache>
                <c:ptCount val="5"/>
                <c:pt idx="0">
                  <c:v>Jeg sier fra om det utøves sexpress mot andre </c:v>
                </c:pt>
                <c:pt idx="1">
                  <c:v>Jeg sier fra om det utøves sexpress mot meg </c:v>
                </c:pt>
                <c:pt idx="2">
                  <c:v>Jeg er ikke redd for å si nei til sex når jeg ikke vil </c:v>
                </c:pt>
                <c:pt idx="3">
                  <c:v>Jeg ønsker ikke å være prippen og lar meg påvirke til sex</c:v>
                </c:pt>
                <c:pt idx="4">
                  <c:v>Jeg føler meg ofte presset til å gå lenger seksuelt enn jeg i utgangspunktet ønsker </c:v>
                </c:pt>
              </c:strCache>
            </c:strRef>
          </c:cat>
          <c:val>
            <c:numRef>
              <c:f>'Ark1'!$B$2:$B$6</c:f>
              <c:numCache>
                <c:formatCode>General</c:formatCode>
                <c:ptCount val="5"/>
                <c:pt idx="0">
                  <c:v>21</c:v>
                </c:pt>
                <c:pt idx="1">
                  <c:v>33</c:v>
                </c:pt>
                <c:pt idx="2">
                  <c:v>50</c:v>
                </c:pt>
                <c:pt idx="3">
                  <c:v>3</c:v>
                </c:pt>
                <c:pt idx="4">
                  <c:v>2</c:v>
                </c:pt>
              </c:numCache>
            </c:numRef>
          </c:val>
        </c:ser>
        <c:ser>
          <c:idx val="1"/>
          <c:order val="1"/>
          <c:tx>
            <c:strRef>
              <c:f>'Ark1'!$C$1</c:f>
              <c:strCache>
                <c:ptCount val="1"/>
                <c:pt idx="0">
                  <c:v>Ganske stor grad</c:v>
                </c:pt>
              </c:strCache>
            </c:strRef>
          </c:tx>
          <c:dLbls>
            <c:showVal val="1"/>
          </c:dLbls>
          <c:cat>
            <c:strRef>
              <c:f>'Ark1'!$A$2:$A$6</c:f>
              <c:strCache>
                <c:ptCount val="5"/>
                <c:pt idx="0">
                  <c:v>Jeg sier fra om det utøves sexpress mot andre </c:v>
                </c:pt>
                <c:pt idx="1">
                  <c:v>Jeg sier fra om det utøves sexpress mot meg </c:v>
                </c:pt>
                <c:pt idx="2">
                  <c:v>Jeg er ikke redd for å si nei til sex når jeg ikke vil </c:v>
                </c:pt>
                <c:pt idx="3">
                  <c:v>Jeg ønsker ikke å være prippen og lar meg påvirke til sex</c:v>
                </c:pt>
                <c:pt idx="4">
                  <c:v>Jeg føler meg ofte presset til å gå lenger seksuelt enn jeg i utgangspunktet ønsker </c:v>
                </c:pt>
              </c:strCache>
            </c:strRef>
          </c:cat>
          <c:val>
            <c:numRef>
              <c:f>'Ark1'!$C$2:$C$6</c:f>
              <c:numCache>
                <c:formatCode>General</c:formatCode>
                <c:ptCount val="5"/>
                <c:pt idx="0">
                  <c:v>28</c:v>
                </c:pt>
                <c:pt idx="1">
                  <c:v>22</c:v>
                </c:pt>
                <c:pt idx="2">
                  <c:v>22</c:v>
                </c:pt>
                <c:pt idx="3">
                  <c:v>6</c:v>
                </c:pt>
                <c:pt idx="4">
                  <c:v>6</c:v>
                </c:pt>
              </c:numCache>
            </c:numRef>
          </c:val>
        </c:ser>
        <c:ser>
          <c:idx val="2"/>
          <c:order val="2"/>
          <c:tx>
            <c:strRef>
              <c:f>'Ark1'!$D$1</c:f>
              <c:strCache>
                <c:ptCount val="1"/>
                <c:pt idx="0">
                  <c:v>Passe stor grad</c:v>
                </c:pt>
              </c:strCache>
            </c:strRef>
          </c:tx>
          <c:dLbls>
            <c:showVal val="1"/>
          </c:dLbls>
          <c:cat>
            <c:strRef>
              <c:f>'Ark1'!$A$2:$A$6</c:f>
              <c:strCache>
                <c:ptCount val="5"/>
                <c:pt idx="0">
                  <c:v>Jeg sier fra om det utøves sexpress mot andre </c:v>
                </c:pt>
                <c:pt idx="1">
                  <c:v>Jeg sier fra om det utøves sexpress mot meg </c:v>
                </c:pt>
                <c:pt idx="2">
                  <c:v>Jeg er ikke redd for å si nei til sex når jeg ikke vil </c:v>
                </c:pt>
                <c:pt idx="3">
                  <c:v>Jeg ønsker ikke å være prippen og lar meg påvirke til sex</c:v>
                </c:pt>
                <c:pt idx="4">
                  <c:v>Jeg føler meg ofte presset til å gå lenger seksuelt enn jeg i utgangspunktet ønsker </c:v>
                </c:pt>
              </c:strCache>
            </c:strRef>
          </c:cat>
          <c:val>
            <c:numRef>
              <c:f>'Ark1'!$D$2:$D$6</c:f>
              <c:numCache>
                <c:formatCode>General</c:formatCode>
                <c:ptCount val="5"/>
                <c:pt idx="0">
                  <c:v>19</c:v>
                </c:pt>
                <c:pt idx="1">
                  <c:v>20</c:v>
                </c:pt>
                <c:pt idx="2">
                  <c:v>10</c:v>
                </c:pt>
                <c:pt idx="3">
                  <c:v>9</c:v>
                </c:pt>
                <c:pt idx="4">
                  <c:v>3</c:v>
                </c:pt>
              </c:numCache>
            </c:numRef>
          </c:val>
        </c:ser>
        <c:ser>
          <c:idx val="3"/>
          <c:order val="3"/>
          <c:tx>
            <c:strRef>
              <c:f>'Ark1'!$E$1</c:f>
              <c:strCache>
                <c:ptCount val="1"/>
                <c:pt idx="0">
                  <c:v>Ganske liten grad</c:v>
                </c:pt>
              </c:strCache>
            </c:strRef>
          </c:tx>
          <c:dLbls>
            <c:showVal val="1"/>
          </c:dLbls>
          <c:cat>
            <c:strRef>
              <c:f>'Ark1'!$A$2:$A$6</c:f>
              <c:strCache>
                <c:ptCount val="5"/>
                <c:pt idx="0">
                  <c:v>Jeg sier fra om det utøves sexpress mot andre </c:v>
                </c:pt>
                <c:pt idx="1">
                  <c:v>Jeg sier fra om det utøves sexpress mot meg </c:v>
                </c:pt>
                <c:pt idx="2">
                  <c:v>Jeg er ikke redd for å si nei til sex når jeg ikke vil </c:v>
                </c:pt>
                <c:pt idx="3">
                  <c:v>Jeg ønsker ikke å være prippen og lar meg påvirke til sex</c:v>
                </c:pt>
                <c:pt idx="4">
                  <c:v>Jeg føler meg ofte presset til å gå lenger seksuelt enn jeg i utgangspunktet ønsker </c:v>
                </c:pt>
              </c:strCache>
            </c:strRef>
          </c:cat>
          <c:val>
            <c:numRef>
              <c:f>'Ark1'!$E$2:$E$6</c:f>
              <c:numCache>
                <c:formatCode>General</c:formatCode>
                <c:ptCount val="5"/>
                <c:pt idx="0">
                  <c:v>8</c:v>
                </c:pt>
                <c:pt idx="1">
                  <c:v>6</c:v>
                </c:pt>
                <c:pt idx="2">
                  <c:v>3</c:v>
                </c:pt>
                <c:pt idx="3">
                  <c:v>16</c:v>
                </c:pt>
                <c:pt idx="4">
                  <c:v>15</c:v>
                </c:pt>
              </c:numCache>
            </c:numRef>
          </c:val>
        </c:ser>
        <c:ser>
          <c:idx val="4"/>
          <c:order val="4"/>
          <c:tx>
            <c:strRef>
              <c:f>'Ark1'!$F$1</c:f>
              <c:strCache>
                <c:ptCount val="1"/>
                <c:pt idx="0">
                  <c:v>Svært liten grad</c:v>
                </c:pt>
              </c:strCache>
            </c:strRef>
          </c:tx>
          <c:dLbls>
            <c:showVal val="1"/>
          </c:dLbls>
          <c:cat>
            <c:strRef>
              <c:f>'Ark1'!$A$2:$A$6</c:f>
              <c:strCache>
                <c:ptCount val="5"/>
                <c:pt idx="0">
                  <c:v>Jeg sier fra om det utøves sexpress mot andre </c:v>
                </c:pt>
                <c:pt idx="1">
                  <c:v>Jeg sier fra om det utøves sexpress mot meg </c:v>
                </c:pt>
                <c:pt idx="2">
                  <c:v>Jeg er ikke redd for å si nei til sex når jeg ikke vil </c:v>
                </c:pt>
                <c:pt idx="3">
                  <c:v>Jeg ønsker ikke å være prippen og lar meg påvirke til sex</c:v>
                </c:pt>
                <c:pt idx="4">
                  <c:v>Jeg føler meg ofte presset til å gå lenger seksuelt enn jeg i utgangspunktet ønsker </c:v>
                </c:pt>
              </c:strCache>
            </c:strRef>
          </c:cat>
          <c:val>
            <c:numRef>
              <c:f>'Ark1'!$F$2:$F$6</c:f>
              <c:numCache>
                <c:formatCode>General</c:formatCode>
                <c:ptCount val="5"/>
                <c:pt idx="0">
                  <c:v>3</c:v>
                </c:pt>
                <c:pt idx="1">
                  <c:v>4</c:v>
                </c:pt>
                <c:pt idx="2">
                  <c:v>14</c:v>
                </c:pt>
                <c:pt idx="3">
                  <c:v>59</c:v>
                </c:pt>
                <c:pt idx="4">
                  <c:v>70</c:v>
                </c:pt>
              </c:numCache>
            </c:numRef>
          </c:val>
        </c:ser>
        <c:overlap val="100"/>
        <c:axId val="198432256"/>
        <c:axId val="198433792"/>
      </c:barChart>
      <c:catAx>
        <c:axId val="198432256"/>
        <c:scaling>
          <c:orientation val="minMax"/>
        </c:scaling>
        <c:axPos val="l"/>
        <c:numFmt formatCode="###.#\%" sourceLinked="1"/>
        <c:tickLblPos val="nextTo"/>
        <c:crossAx val="198433792"/>
        <c:crosses val="autoZero"/>
        <c:auto val="1"/>
        <c:lblAlgn val="ctr"/>
        <c:lblOffset val="100"/>
      </c:catAx>
      <c:valAx>
        <c:axId val="198433792"/>
        <c:scaling>
          <c:orientation val="minMax"/>
          <c:max val="100"/>
        </c:scaling>
        <c:axPos val="b"/>
        <c:numFmt formatCode="General" sourceLinked="1"/>
        <c:tickLblPos val="nextTo"/>
        <c:crossAx val="198432256"/>
        <c:crosses val="autoZero"/>
        <c:crossBetween val="between"/>
      </c:valAx>
    </c:plotArea>
    <c:legend>
      <c:legendPos val="r"/>
      <c:layout>
        <c:manualLayout>
          <c:xMode val="edge"/>
          <c:yMode val="edge"/>
          <c:x val="0.83733714607107168"/>
          <c:y val="0.31719183553738522"/>
          <c:w val="0.16266285392892843"/>
          <c:h val="0.2660371066652889"/>
        </c:manualLayout>
      </c:layout>
    </c:legend>
    <c:plotVisOnly val="1"/>
  </c:chart>
  <c:txPr>
    <a:bodyPr/>
    <a:lstStyle/>
    <a:p>
      <a:pPr>
        <a:defRPr sz="1100"/>
      </a:pPr>
      <a:endParaRPr lang="nb-NO"/>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nb-NO"/>
  <c:chart>
    <c:autoTitleDeleted val="1"/>
    <c:plotArea>
      <c:layout/>
      <c:pieChart>
        <c:varyColors val="1"/>
        <c:ser>
          <c:idx val="0"/>
          <c:order val="0"/>
          <c:tx>
            <c:strRef>
              <c:f>'Ark1'!$B$1</c:f>
              <c:strCache>
                <c:ptCount val="1"/>
                <c:pt idx="0">
                  <c:v>Kolonne1</c:v>
                </c:pt>
              </c:strCache>
            </c:strRef>
          </c:tx>
          <c:dLbls>
            <c:dLbl>
              <c:idx val="0"/>
              <c:layout>
                <c:manualLayout>
                  <c:x val="-0.17418438320209997"/>
                  <c:y val="-0.17444242125984274"/>
                </c:manualLayout>
              </c:layout>
              <c:showVal val="1"/>
              <c:showCatName val="1"/>
              <c:separator>
</c:separator>
            </c:dLbl>
            <c:dLbl>
              <c:idx val="1"/>
              <c:layout>
                <c:manualLayout>
                  <c:x val="0.13456651902887137"/>
                  <c:y val="0.10631766732283451"/>
                </c:manualLayout>
              </c:layout>
              <c:showVal val="1"/>
              <c:showCatName val="1"/>
              <c:separator>
</c:separator>
            </c:dLbl>
            <c:txPr>
              <a:bodyPr/>
              <a:lstStyle/>
              <a:p>
                <a:pPr>
                  <a:defRPr sz="1200"/>
                </a:pPr>
                <a:endParaRPr lang="nb-NO"/>
              </a:p>
            </c:txPr>
            <c:showVal val="1"/>
            <c:showCatName val="1"/>
            <c:separator>
</c:separator>
          </c:dLbls>
          <c:cat>
            <c:strRef>
              <c:f>'Ark1'!$A$2:$A$3</c:f>
              <c:strCache>
                <c:ptCount val="2"/>
                <c:pt idx="0">
                  <c:v>Ja</c:v>
                </c:pt>
                <c:pt idx="1">
                  <c:v>Nei</c:v>
                </c:pt>
              </c:strCache>
            </c:strRef>
          </c:cat>
          <c:val>
            <c:numRef>
              <c:f>'Ark1'!$B$2:$B$3</c:f>
              <c:numCache>
                <c:formatCode>General</c:formatCode>
                <c:ptCount val="2"/>
                <c:pt idx="0">
                  <c:v>64</c:v>
                </c:pt>
                <c:pt idx="1">
                  <c:v>32</c:v>
                </c:pt>
              </c:numCache>
            </c:numRef>
          </c:val>
        </c:ser>
        <c:firstSliceAng val="0"/>
      </c:pieChart>
    </c:plotArea>
    <c:plotVisOnly val="1"/>
  </c:chart>
  <c:txPr>
    <a:bodyPr/>
    <a:lstStyle/>
    <a:p>
      <a:pPr>
        <a:defRPr sz="1800"/>
      </a:pPr>
      <a:endParaRPr lang="nb-NO"/>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nb-NO"/>
  <c:chart>
    <c:autoTitleDeleted val="1"/>
    <c:plotArea>
      <c:layout/>
      <c:pieChart>
        <c:varyColors val="1"/>
        <c:ser>
          <c:idx val="0"/>
          <c:order val="0"/>
          <c:tx>
            <c:strRef>
              <c:f>'Ark1'!$B$1</c:f>
              <c:strCache>
                <c:ptCount val="1"/>
                <c:pt idx="0">
                  <c:v>Salg</c:v>
                </c:pt>
              </c:strCache>
            </c:strRef>
          </c:tx>
          <c:dLbls>
            <c:dLbl>
              <c:idx val="0"/>
              <c:layout>
                <c:manualLayout>
                  <c:x val="-0.12547507347668438"/>
                  <c:y val="0.20999217141247925"/>
                </c:manualLayout>
              </c:layout>
              <c:showVal val="1"/>
              <c:showCatName val="1"/>
              <c:separator>
</c:separator>
            </c:dLbl>
            <c:dLbl>
              <c:idx val="1"/>
              <c:layout>
                <c:manualLayout>
                  <c:x val="0.10380488026582912"/>
                  <c:y val="-0.26741117911963336"/>
                </c:manualLayout>
              </c:layout>
              <c:showVal val="1"/>
              <c:showCatName val="1"/>
              <c:separator>
</c:separator>
            </c:dLbl>
            <c:txPr>
              <a:bodyPr/>
              <a:lstStyle/>
              <a:p>
                <a:pPr>
                  <a:defRPr sz="1200"/>
                </a:pPr>
                <a:endParaRPr lang="nb-NO"/>
              </a:p>
            </c:txPr>
            <c:showVal val="1"/>
            <c:showCatName val="1"/>
            <c:separator>
</c:separator>
          </c:dLbls>
          <c:cat>
            <c:strRef>
              <c:f>'Ark1'!$A$2:$A$4</c:f>
              <c:strCache>
                <c:ptCount val="3"/>
                <c:pt idx="0">
                  <c:v>Ja</c:v>
                </c:pt>
                <c:pt idx="1">
                  <c:v>Nei</c:v>
                </c:pt>
                <c:pt idx="2">
                  <c:v>Vet ikke</c:v>
                </c:pt>
              </c:strCache>
            </c:strRef>
          </c:cat>
          <c:val>
            <c:numRef>
              <c:f>'Ark1'!$B$2:$B$4</c:f>
              <c:numCache>
                <c:formatCode>General</c:formatCode>
                <c:ptCount val="3"/>
                <c:pt idx="0">
                  <c:v>20</c:v>
                </c:pt>
                <c:pt idx="1">
                  <c:v>71</c:v>
                </c:pt>
                <c:pt idx="2">
                  <c:v>9</c:v>
                </c:pt>
              </c:numCache>
            </c:numRef>
          </c:val>
        </c:ser>
        <c:firstSliceAng val="0"/>
      </c:pieChart>
    </c:plotArea>
    <c:plotVisOnly val="1"/>
  </c:chart>
  <c:txPr>
    <a:bodyPr/>
    <a:lstStyle/>
    <a:p>
      <a:pPr>
        <a:defRPr sz="1800"/>
      </a:pPr>
      <a:endParaRPr lang="nb-NO"/>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nb-NO"/>
  <c:chart>
    <c:plotArea>
      <c:layout/>
      <c:barChart>
        <c:barDir val="bar"/>
        <c:grouping val="stacked"/>
        <c:ser>
          <c:idx val="0"/>
          <c:order val="0"/>
          <c:tx>
            <c:strRef>
              <c:f>'Ark1'!$A$2</c:f>
              <c:strCache>
                <c:ptCount val="1"/>
                <c:pt idx="0">
                  <c:v> Bare overgriper har skyld</c:v>
                </c:pt>
              </c:strCache>
            </c:strRef>
          </c:tx>
          <c:spPr>
            <a:solidFill>
              <a:srgbClr val="FF6633"/>
            </a:solidFill>
            <a:ln w="25400">
              <a:noFill/>
            </a:ln>
          </c:spPr>
          <c:dLbls>
            <c:showVal val="1"/>
          </c:dLbls>
          <c:cat>
            <c:strRef>
              <c:f>'Ark1'!$B$1:$C$1</c:f>
              <c:strCache>
                <c:ptCount val="2"/>
                <c:pt idx="0">
                  <c:v>Gutter/menn</c:v>
                </c:pt>
                <c:pt idx="1">
                  <c:v>Jenter/kvinner</c:v>
                </c:pt>
              </c:strCache>
            </c:strRef>
          </c:cat>
          <c:val>
            <c:numRef>
              <c:f>'Ark1'!$B$2:$C$2</c:f>
              <c:numCache>
                <c:formatCode>0</c:formatCode>
                <c:ptCount val="2"/>
                <c:pt idx="0">
                  <c:v>99</c:v>
                </c:pt>
                <c:pt idx="1">
                  <c:v>99</c:v>
                </c:pt>
              </c:numCache>
            </c:numRef>
          </c:val>
        </c:ser>
        <c:ser>
          <c:idx val="1"/>
          <c:order val="1"/>
          <c:tx>
            <c:strRef>
              <c:f>'Ark1'!$A$3</c:f>
              <c:strCache>
                <c:ptCount val="1"/>
                <c:pt idx="0">
                  <c:v> Både overgriper og offer har skyld</c:v>
                </c:pt>
              </c:strCache>
            </c:strRef>
          </c:tx>
          <c:spPr>
            <a:solidFill>
              <a:srgbClr val="3399CC"/>
            </a:solidFill>
            <a:ln w="25400">
              <a:noFill/>
            </a:ln>
          </c:spPr>
          <c:dLbls>
            <c:showVal val="1"/>
          </c:dLbls>
          <c:cat>
            <c:strRef>
              <c:f>'Ark1'!$B$1:$C$1</c:f>
              <c:strCache>
                <c:ptCount val="2"/>
                <c:pt idx="0">
                  <c:v>Gutter/menn</c:v>
                </c:pt>
                <c:pt idx="1">
                  <c:v>Jenter/kvinner</c:v>
                </c:pt>
              </c:strCache>
            </c:strRef>
          </c:cat>
          <c:val>
            <c:numRef>
              <c:f>'Ark1'!$B$3:$C$3</c:f>
              <c:numCache>
                <c:formatCode>0</c:formatCode>
                <c:ptCount val="2"/>
                <c:pt idx="0">
                  <c:v>0</c:v>
                </c:pt>
                <c:pt idx="1">
                  <c:v>0</c:v>
                </c:pt>
              </c:numCache>
            </c:numRef>
          </c:val>
        </c:ser>
        <c:ser>
          <c:idx val="2"/>
          <c:order val="2"/>
          <c:tx>
            <c:strRef>
              <c:f>'Ark1'!$A$4</c:f>
              <c:strCache>
                <c:ptCount val="1"/>
                <c:pt idx="0">
                  <c:v> Bare offer har skyld</c:v>
                </c:pt>
              </c:strCache>
            </c:strRef>
          </c:tx>
          <c:dLbls>
            <c:showVal val="1"/>
          </c:dLbls>
          <c:cat>
            <c:strRef>
              <c:f>'Ark1'!$B$1:$C$1</c:f>
              <c:strCache>
                <c:ptCount val="2"/>
                <c:pt idx="0">
                  <c:v>Gutter/menn</c:v>
                </c:pt>
                <c:pt idx="1">
                  <c:v>Jenter/kvinner</c:v>
                </c:pt>
              </c:strCache>
            </c:strRef>
          </c:cat>
          <c:val>
            <c:numRef>
              <c:f>'Ark1'!$B$4:$C$4</c:f>
              <c:numCache>
                <c:formatCode>0</c:formatCode>
                <c:ptCount val="2"/>
                <c:pt idx="0">
                  <c:v>0</c:v>
                </c:pt>
                <c:pt idx="1">
                  <c:v>0</c:v>
                </c:pt>
              </c:numCache>
            </c:numRef>
          </c:val>
        </c:ser>
        <c:overlap val="100"/>
        <c:axId val="198757376"/>
        <c:axId val="198767360"/>
      </c:barChart>
      <c:catAx>
        <c:axId val="198757376"/>
        <c:scaling>
          <c:orientation val="minMax"/>
        </c:scaling>
        <c:delete val="1"/>
        <c:axPos val="l"/>
        <c:numFmt formatCode="General" sourceLinked="1"/>
        <c:tickLblPos val="none"/>
        <c:crossAx val="198767360"/>
        <c:crosses val="autoZero"/>
        <c:auto val="1"/>
        <c:lblAlgn val="ctr"/>
        <c:lblOffset val="100"/>
      </c:catAx>
      <c:valAx>
        <c:axId val="198767360"/>
        <c:scaling>
          <c:orientation val="minMax"/>
          <c:max val="100"/>
          <c:min val="0"/>
        </c:scaling>
        <c:axPos val="b"/>
        <c:numFmt formatCode="0" sourceLinked="1"/>
        <c:tickLblPos val="low"/>
        <c:spPr>
          <a:ln w="12700">
            <a:solidFill>
              <a:srgbClr val="000000"/>
            </a:solidFill>
            <a:prstDash val="solid"/>
          </a:ln>
          <a:effectLst/>
        </c:spPr>
        <c:txPr>
          <a:bodyPr/>
          <a:lstStyle/>
          <a:p>
            <a:pPr>
              <a:defRPr sz="1100" b="0">
                <a:solidFill>
                  <a:srgbClr val="000000"/>
                </a:solidFill>
              </a:defRPr>
            </a:pPr>
            <a:endParaRPr lang="nb-NO"/>
          </a:p>
        </c:txPr>
        <c:crossAx val="198757376"/>
        <c:crosses val="autoZero"/>
        <c:crossBetween val="between"/>
      </c:valAx>
    </c:plotArea>
    <c:legend>
      <c:legendPos val="r"/>
      <c:layout>
        <c:manualLayout>
          <c:xMode val="edge"/>
          <c:yMode val="edge"/>
          <c:x val="0.77967887980418604"/>
          <c:y val="0.15812310511047645"/>
          <c:w val="0.17996542991991354"/>
          <c:h val="0.25162060767334832"/>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lang val="nb-NO"/>
  <c:chart>
    <c:plotArea>
      <c:layout/>
      <c:barChart>
        <c:barDir val="bar"/>
        <c:grouping val="stacked"/>
        <c:ser>
          <c:idx val="0"/>
          <c:order val="0"/>
          <c:tx>
            <c:strRef>
              <c:f>'Ark1'!$A$2</c:f>
              <c:strCache>
                <c:ptCount val="1"/>
                <c:pt idx="0">
                  <c:v> Bare overgriper har skyld</c:v>
                </c:pt>
              </c:strCache>
            </c:strRef>
          </c:tx>
          <c:spPr>
            <a:solidFill>
              <a:srgbClr val="FF6633"/>
            </a:solidFill>
            <a:ln w="25400">
              <a:noFill/>
            </a:ln>
          </c:spPr>
          <c:dLbls>
            <c:showVal val="1"/>
          </c:dLbls>
          <c:cat>
            <c:strRef>
              <c:f>'Ark1'!$B$1:$C$1</c:f>
              <c:strCache>
                <c:ptCount val="2"/>
                <c:pt idx="0">
                  <c:v>Gutter/menn</c:v>
                </c:pt>
                <c:pt idx="1">
                  <c:v>Jenter/kvinner</c:v>
                </c:pt>
              </c:strCache>
            </c:strRef>
          </c:cat>
          <c:val>
            <c:numRef>
              <c:f>'Ark1'!$B$2:$C$2</c:f>
              <c:numCache>
                <c:formatCode>0</c:formatCode>
                <c:ptCount val="2"/>
                <c:pt idx="0">
                  <c:v>89</c:v>
                </c:pt>
                <c:pt idx="1">
                  <c:v>99</c:v>
                </c:pt>
              </c:numCache>
            </c:numRef>
          </c:val>
        </c:ser>
        <c:ser>
          <c:idx val="1"/>
          <c:order val="1"/>
          <c:tx>
            <c:strRef>
              <c:f>'Ark1'!$A$3</c:f>
              <c:strCache>
                <c:ptCount val="1"/>
                <c:pt idx="0">
                  <c:v> Både overgriper og offer har skyld</c:v>
                </c:pt>
              </c:strCache>
            </c:strRef>
          </c:tx>
          <c:spPr>
            <a:solidFill>
              <a:srgbClr val="3399CC"/>
            </a:solidFill>
            <a:ln w="25400">
              <a:noFill/>
            </a:ln>
          </c:spPr>
          <c:dLbls>
            <c:showVal val="1"/>
          </c:dLbls>
          <c:cat>
            <c:strRef>
              <c:f>'Ark1'!$B$1:$C$1</c:f>
              <c:strCache>
                <c:ptCount val="2"/>
                <c:pt idx="0">
                  <c:v>Gutter/menn</c:v>
                </c:pt>
                <c:pt idx="1">
                  <c:v>Jenter/kvinner</c:v>
                </c:pt>
              </c:strCache>
            </c:strRef>
          </c:cat>
          <c:val>
            <c:numRef>
              <c:f>'Ark1'!$B$3:$C$3</c:f>
              <c:numCache>
                <c:formatCode>0</c:formatCode>
                <c:ptCount val="2"/>
                <c:pt idx="0">
                  <c:v>8</c:v>
                </c:pt>
                <c:pt idx="1">
                  <c:v>0</c:v>
                </c:pt>
              </c:numCache>
            </c:numRef>
          </c:val>
        </c:ser>
        <c:ser>
          <c:idx val="2"/>
          <c:order val="2"/>
          <c:tx>
            <c:strRef>
              <c:f>'Ark1'!$A$4</c:f>
              <c:strCache>
                <c:ptCount val="1"/>
                <c:pt idx="0">
                  <c:v> Bare offer har skyld</c:v>
                </c:pt>
              </c:strCache>
            </c:strRef>
          </c:tx>
          <c:dLbls>
            <c:showVal val="1"/>
          </c:dLbls>
          <c:cat>
            <c:strRef>
              <c:f>'Ark1'!$B$1:$C$1</c:f>
              <c:strCache>
                <c:ptCount val="2"/>
                <c:pt idx="0">
                  <c:v>Gutter/menn</c:v>
                </c:pt>
                <c:pt idx="1">
                  <c:v>Jenter/kvinner</c:v>
                </c:pt>
              </c:strCache>
            </c:strRef>
          </c:cat>
          <c:val>
            <c:numRef>
              <c:f>'Ark1'!$B$4:$C$4</c:f>
              <c:numCache>
                <c:formatCode>0</c:formatCode>
                <c:ptCount val="2"/>
                <c:pt idx="1">
                  <c:v>0</c:v>
                </c:pt>
              </c:numCache>
            </c:numRef>
          </c:val>
        </c:ser>
        <c:overlap val="100"/>
        <c:axId val="199093632"/>
        <c:axId val="199099520"/>
      </c:barChart>
      <c:catAx>
        <c:axId val="199093632"/>
        <c:scaling>
          <c:orientation val="minMax"/>
        </c:scaling>
        <c:delete val="1"/>
        <c:axPos val="l"/>
        <c:numFmt formatCode="General" sourceLinked="1"/>
        <c:tickLblPos val="none"/>
        <c:crossAx val="199099520"/>
        <c:crosses val="autoZero"/>
        <c:auto val="1"/>
        <c:lblAlgn val="ctr"/>
        <c:lblOffset val="100"/>
      </c:catAx>
      <c:valAx>
        <c:axId val="199099520"/>
        <c:scaling>
          <c:orientation val="minMax"/>
          <c:max val="100"/>
          <c:min val="0"/>
        </c:scaling>
        <c:axPos val="b"/>
        <c:numFmt formatCode="0" sourceLinked="1"/>
        <c:tickLblPos val="low"/>
        <c:spPr>
          <a:ln w="12700">
            <a:solidFill>
              <a:srgbClr val="000000"/>
            </a:solidFill>
            <a:prstDash val="solid"/>
          </a:ln>
          <a:effectLst/>
        </c:spPr>
        <c:txPr>
          <a:bodyPr/>
          <a:lstStyle/>
          <a:p>
            <a:pPr>
              <a:defRPr sz="1100" b="0">
                <a:solidFill>
                  <a:srgbClr val="000000"/>
                </a:solidFill>
              </a:defRPr>
            </a:pPr>
            <a:endParaRPr lang="nb-NO"/>
          </a:p>
        </c:txPr>
        <c:crossAx val="199093632"/>
        <c:crosses val="autoZero"/>
        <c:crossBetween val="between"/>
      </c:valAx>
    </c:plotArea>
    <c:legend>
      <c:legendPos val="r"/>
      <c:layout>
        <c:manualLayout>
          <c:xMode val="edge"/>
          <c:yMode val="edge"/>
          <c:x val="0.7796788798041866"/>
          <c:y val="0.1581231051104765"/>
          <c:w val="0.17996542991991354"/>
          <c:h val="0.25162060767334832"/>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nb-NO"/>
  <c:chart>
    <c:plotArea>
      <c:layout/>
      <c:barChart>
        <c:barDir val="col"/>
        <c:grouping val="clustered"/>
        <c:ser>
          <c:idx val="0"/>
          <c:order val="0"/>
          <c:spPr>
            <a:solidFill>
              <a:srgbClr val="FF0000"/>
            </a:solidFill>
          </c:spPr>
          <c:dPt>
            <c:idx val="0"/>
            <c:spPr>
              <a:solidFill>
                <a:srgbClr val="0070C0"/>
              </a:solidFill>
            </c:spPr>
          </c:dPt>
          <c:dLbls>
            <c:txPr>
              <a:bodyPr/>
              <a:lstStyle/>
              <a:p>
                <a:pPr>
                  <a:defRPr sz="800"/>
                </a:pPr>
                <a:endParaRPr lang="nb-NO"/>
              </a:p>
            </c:txPr>
            <c:showVal val="1"/>
          </c:dLbls>
          <c:cat>
            <c:strRef>
              <c:f>'Ark1'!$B$7:$C$7</c:f>
              <c:strCache>
                <c:ptCount val="2"/>
                <c:pt idx="0">
                  <c:v>Mann</c:v>
                </c:pt>
                <c:pt idx="1">
                  <c:v>Kvinne</c:v>
                </c:pt>
              </c:strCache>
            </c:strRef>
          </c:cat>
          <c:val>
            <c:numRef>
              <c:f>'Ark1'!$B$8:$C$8</c:f>
              <c:numCache>
                <c:formatCode>###.#\%</c:formatCode>
                <c:ptCount val="2"/>
                <c:pt idx="0">
                  <c:v>40</c:v>
                </c:pt>
                <c:pt idx="1">
                  <c:v>51</c:v>
                </c:pt>
              </c:numCache>
            </c:numRef>
          </c:val>
        </c:ser>
        <c:axId val="167940096"/>
        <c:axId val="167941632"/>
      </c:barChart>
      <c:catAx>
        <c:axId val="167940096"/>
        <c:scaling>
          <c:orientation val="minMax"/>
        </c:scaling>
        <c:axPos val="b"/>
        <c:tickLblPos val="nextTo"/>
        <c:spPr>
          <a:ln>
            <a:noFill/>
          </a:ln>
        </c:spPr>
        <c:crossAx val="167941632"/>
        <c:crosses val="autoZero"/>
        <c:auto val="1"/>
        <c:lblAlgn val="ctr"/>
        <c:lblOffset val="100"/>
      </c:catAx>
      <c:valAx>
        <c:axId val="167941632"/>
        <c:scaling>
          <c:orientation val="minMax"/>
        </c:scaling>
        <c:delete val="1"/>
        <c:axPos val="l"/>
        <c:numFmt formatCode="###.#\%" sourceLinked="1"/>
        <c:tickLblPos val="none"/>
        <c:crossAx val="167940096"/>
        <c:crosses val="autoZero"/>
        <c:crossBetween val="between"/>
      </c:valAx>
    </c:plotArea>
    <c:plotVisOnly val="1"/>
  </c:chart>
  <c:spPr>
    <a:ln w="22225">
      <a:solidFill>
        <a:schemeClr val="tx1">
          <a:lumMod val="85000"/>
          <a:lumOff val="15000"/>
        </a:schemeClr>
      </a:solidFill>
    </a:ln>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nb-NO"/>
  <c:chart>
    <c:plotArea>
      <c:layout/>
      <c:barChart>
        <c:barDir val="bar"/>
        <c:grouping val="stacked"/>
        <c:ser>
          <c:idx val="0"/>
          <c:order val="0"/>
          <c:tx>
            <c:strRef>
              <c:f>'Ark1'!$A$2</c:f>
              <c:strCache>
                <c:ptCount val="1"/>
                <c:pt idx="0">
                  <c:v> Bare overgriper har skyld</c:v>
                </c:pt>
              </c:strCache>
            </c:strRef>
          </c:tx>
          <c:spPr>
            <a:solidFill>
              <a:srgbClr val="FF6633"/>
            </a:solidFill>
            <a:ln w="25400">
              <a:noFill/>
            </a:ln>
          </c:spPr>
          <c:dLbls>
            <c:showVal val="1"/>
          </c:dLbls>
          <c:cat>
            <c:strRef>
              <c:f>'Ark1'!$B$1:$C$1</c:f>
              <c:strCache>
                <c:ptCount val="2"/>
                <c:pt idx="0">
                  <c:v>Mann</c:v>
                </c:pt>
                <c:pt idx="1">
                  <c:v>Jenter/kvinner</c:v>
                </c:pt>
              </c:strCache>
            </c:strRef>
          </c:cat>
          <c:val>
            <c:numRef>
              <c:f>'Ark1'!$B$2:$C$2</c:f>
              <c:numCache>
                <c:formatCode>0</c:formatCode>
                <c:ptCount val="2"/>
                <c:pt idx="0" formatCode="General">
                  <c:v>97</c:v>
                </c:pt>
                <c:pt idx="1">
                  <c:v>97</c:v>
                </c:pt>
              </c:numCache>
            </c:numRef>
          </c:val>
        </c:ser>
        <c:ser>
          <c:idx val="1"/>
          <c:order val="1"/>
          <c:tx>
            <c:strRef>
              <c:f>'Ark1'!$A$3</c:f>
              <c:strCache>
                <c:ptCount val="1"/>
                <c:pt idx="0">
                  <c:v> Både overgriper og offer har skyld</c:v>
                </c:pt>
              </c:strCache>
            </c:strRef>
          </c:tx>
          <c:spPr>
            <a:solidFill>
              <a:srgbClr val="3399CC"/>
            </a:solidFill>
            <a:ln w="25400">
              <a:noFill/>
            </a:ln>
          </c:spPr>
          <c:dLbls>
            <c:showVal val="1"/>
          </c:dLbls>
          <c:cat>
            <c:strRef>
              <c:f>'Ark1'!$B$1:$C$1</c:f>
              <c:strCache>
                <c:ptCount val="2"/>
                <c:pt idx="0">
                  <c:v>Mann</c:v>
                </c:pt>
                <c:pt idx="1">
                  <c:v>Jenter/kvinner</c:v>
                </c:pt>
              </c:strCache>
            </c:strRef>
          </c:cat>
          <c:val>
            <c:numRef>
              <c:f>'Ark1'!$B$3:$C$3</c:f>
              <c:numCache>
                <c:formatCode>0</c:formatCode>
                <c:ptCount val="2"/>
                <c:pt idx="0" formatCode="General">
                  <c:v>2</c:v>
                </c:pt>
                <c:pt idx="1">
                  <c:v>2</c:v>
                </c:pt>
              </c:numCache>
            </c:numRef>
          </c:val>
        </c:ser>
        <c:ser>
          <c:idx val="2"/>
          <c:order val="2"/>
          <c:tx>
            <c:strRef>
              <c:f>'Ark1'!$A$4</c:f>
              <c:strCache>
                <c:ptCount val="1"/>
                <c:pt idx="0">
                  <c:v> Bare offer har skyld</c:v>
                </c:pt>
              </c:strCache>
            </c:strRef>
          </c:tx>
          <c:dLbls>
            <c:dLbl>
              <c:idx val="1"/>
              <c:delete val="1"/>
            </c:dLbl>
            <c:showVal val="1"/>
          </c:dLbls>
          <c:cat>
            <c:strRef>
              <c:f>'Ark1'!$B$1:$C$1</c:f>
              <c:strCache>
                <c:ptCount val="2"/>
                <c:pt idx="0">
                  <c:v>Mann</c:v>
                </c:pt>
                <c:pt idx="1">
                  <c:v>Jenter/kvinner</c:v>
                </c:pt>
              </c:strCache>
            </c:strRef>
          </c:cat>
          <c:val>
            <c:numRef>
              <c:f>'Ark1'!$B$4:$C$4</c:f>
              <c:numCache>
                <c:formatCode>General</c:formatCode>
                <c:ptCount val="2"/>
              </c:numCache>
            </c:numRef>
          </c:val>
        </c:ser>
        <c:overlap val="100"/>
        <c:axId val="199372800"/>
        <c:axId val="199374336"/>
      </c:barChart>
      <c:catAx>
        <c:axId val="199372800"/>
        <c:scaling>
          <c:orientation val="minMax"/>
        </c:scaling>
        <c:delete val="1"/>
        <c:axPos val="l"/>
        <c:numFmt formatCode="General" sourceLinked="1"/>
        <c:tickLblPos val="none"/>
        <c:crossAx val="199374336"/>
        <c:crosses val="autoZero"/>
        <c:auto val="1"/>
        <c:lblAlgn val="ctr"/>
        <c:lblOffset val="100"/>
      </c:catAx>
      <c:valAx>
        <c:axId val="199374336"/>
        <c:scaling>
          <c:orientation val="minMax"/>
          <c:max val="100"/>
          <c:min val="0"/>
        </c:scaling>
        <c:axPos val="b"/>
        <c:numFmt formatCode="General" sourceLinked="1"/>
        <c:tickLblPos val="low"/>
        <c:spPr>
          <a:ln w="12700">
            <a:solidFill>
              <a:srgbClr val="000000"/>
            </a:solidFill>
            <a:prstDash val="solid"/>
          </a:ln>
          <a:effectLst/>
        </c:spPr>
        <c:txPr>
          <a:bodyPr/>
          <a:lstStyle/>
          <a:p>
            <a:pPr>
              <a:defRPr sz="1100" b="0">
                <a:solidFill>
                  <a:srgbClr val="000000"/>
                </a:solidFill>
              </a:defRPr>
            </a:pPr>
            <a:endParaRPr lang="nb-NO"/>
          </a:p>
        </c:txPr>
        <c:crossAx val="199372800"/>
        <c:crosses val="autoZero"/>
        <c:crossBetween val="between"/>
      </c:valAx>
    </c:plotArea>
    <c:legend>
      <c:legendPos val="r"/>
      <c:layout>
        <c:manualLayout>
          <c:xMode val="edge"/>
          <c:yMode val="edge"/>
          <c:x val="0.77967887980418704"/>
          <c:y val="0.15812310511047656"/>
          <c:w val="0.17996542991991354"/>
          <c:h val="0.25162060767334832"/>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nb-NO"/>
  <c:chart>
    <c:plotArea>
      <c:layout/>
      <c:barChart>
        <c:barDir val="bar"/>
        <c:grouping val="stacked"/>
        <c:ser>
          <c:idx val="0"/>
          <c:order val="0"/>
          <c:tx>
            <c:strRef>
              <c:f>'Ark1'!$A$2</c:f>
              <c:strCache>
                <c:ptCount val="1"/>
                <c:pt idx="0">
                  <c:v> Bare overgriper har skyld</c:v>
                </c:pt>
              </c:strCache>
            </c:strRef>
          </c:tx>
          <c:spPr>
            <a:solidFill>
              <a:srgbClr val="FF6633"/>
            </a:solidFill>
            <a:ln w="25400">
              <a:noFill/>
            </a:ln>
          </c:spPr>
          <c:dLbls>
            <c:showVal val="1"/>
          </c:dLbls>
          <c:cat>
            <c:strRef>
              <c:f>'Ark1'!$B$1:$C$1</c:f>
              <c:strCache>
                <c:ptCount val="2"/>
                <c:pt idx="0">
                  <c:v>Gutter/menn</c:v>
                </c:pt>
                <c:pt idx="1">
                  <c:v>Jenter/kvinner</c:v>
                </c:pt>
              </c:strCache>
            </c:strRef>
          </c:cat>
          <c:val>
            <c:numRef>
              <c:f>'Ark1'!$B$2:$C$2</c:f>
              <c:numCache>
                <c:formatCode>0</c:formatCode>
                <c:ptCount val="2"/>
                <c:pt idx="0">
                  <c:v>88</c:v>
                </c:pt>
                <c:pt idx="1">
                  <c:v>94</c:v>
                </c:pt>
              </c:numCache>
            </c:numRef>
          </c:val>
        </c:ser>
        <c:ser>
          <c:idx val="1"/>
          <c:order val="1"/>
          <c:tx>
            <c:strRef>
              <c:f>'Ark1'!$A$3</c:f>
              <c:strCache>
                <c:ptCount val="1"/>
                <c:pt idx="0">
                  <c:v> Både overgriper og offer har skyld</c:v>
                </c:pt>
              </c:strCache>
            </c:strRef>
          </c:tx>
          <c:spPr>
            <a:solidFill>
              <a:srgbClr val="3399CC"/>
            </a:solidFill>
            <a:ln w="25400">
              <a:noFill/>
            </a:ln>
          </c:spPr>
          <c:dLbls>
            <c:showVal val="1"/>
          </c:dLbls>
          <c:cat>
            <c:strRef>
              <c:f>'Ark1'!$B$1:$C$1</c:f>
              <c:strCache>
                <c:ptCount val="2"/>
                <c:pt idx="0">
                  <c:v>Gutter/menn</c:v>
                </c:pt>
                <c:pt idx="1">
                  <c:v>Jenter/kvinner</c:v>
                </c:pt>
              </c:strCache>
            </c:strRef>
          </c:cat>
          <c:val>
            <c:numRef>
              <c:f>'Ark1'!$B$3:$C$3</c:f>
              <c:numCache>
                <c:formatCode>0</c:formatCode>
                <c:ptCount val="2"/>
                <c:pt idx="0">
                  <c:v>11</c:v>
                </c:pt>
                <c:pt idx="1">
                  <c:v>4</c:v>
                </c:pt>
              </c:numCache>
            </c:numRef>
          </c:val>
        </c:ser>
        <c:ser>
          <c:idx val="2"/>
          <c:order val="2"/>
          <c:tx>
            <c:strRef>
              <c:f>'Ark1'!$A$4</c:f>
              <c:strCache>
                <c:ptCount val="1"/>
                <c:pt idx="0">
                  <c:v> Bare offer har skyld</c:v>
                </c:pt>
              </c:strCache>
            </c:strRef>
          </c:tx>
          <c:dLbls>
            <c:showVal val="1"/>
          </c:dLbls>
          <c:cat>
            <c:strRef>
              <c:f>'Ark1'!$B$1:$C$1</c:f>
              <c:strCache>
                <c:ptCount val="2"/>
                <c:pt idx="0">
                  <c:v>Gutter/menn</c:v>
                </c:pt>
                <c:pt idx="1">
                  <c:v>Jenter/kvinner</c:v>
                </c:pt>
              </c:strCache>
            </c:strRef>
          </c:cat>
          <c:val>
            <c:numRef>
              <c:f>'Ark1'!$B$4:$C$4</c:f>
              <c:numCache>
                <c:formatCode>General</c:formatCode>
                <c:ptCount val="2"/>
              </c:numCache>
            </c:numRef>
          </c:val>
        </c:ser>
        <c:overlap val="100"/>
        <c:axId val="199541120"/>
        <c:axId val="199542656"/>
      </c:barChart>
      <c:catAx>
        <c:axId val="199541120"/>
        <c:scaling>
          <c:orientation val="minMax"/>
        </c:scaling>
        <c:delete val="1"/>
        <c:axPos val="l"/>
        <c:numFmt formatCode="General" sourceLinked="1"/>
        <c:tickLblPos val="none"/>
        <c:crossAx val="199542656"/>
        <c:crosses val="autoZero"/>
        <c:auto val="1"/>
        <c:lblAlgn val="ctr"/>
        <c:lblOffset val="100"/>
      </c:catAx>
      <c:valAx>
        <c:axId val="199542656"/>
        <c:scaling>
          <c:orientation val="minMax"/>
          <c:max val="100"/>
          <c:min val="0"/>
        </c:scaling>
        <c:axPos val="b"/>
        <c:numFmt formatCode="0" sourceLinked="1"/>
        <c:tickLblPos val="low"/>
        <c:spPr>
          <a:ln w="12700">
            <a:solidFill>
              <a:srgbClr val="000000"/>
            </a:solidFill>
            <a:prstDash val="solid"/>
          </a:ln>
          <a:effectLst/>
        </c:spPr>
        <c:txPr>
          <a:bodyPr/>
          <a:lstStyle/>
          <a:p>
            <a:pPr>
              <a:defRPr sz="1100" b="0">
                <a:solidFill>
                  <a:srgbClr val="000000"/>
                </a:solidFill>
              </a:defRPr>
            </a:pPr>
            <a:endParaRPr lang="nb-NO"/>
          </a:p>
        </c:txPr>
        <c:crossAx val="199541120"/>
        <c:crosses val="autoZero"/>
        <c:crossBetween val="between"/>
      </c:valAx>
    </c:plotArea>
    <c:legend>
      <c:legendPos val="r"/>
      <c:layout>
        <c:manualLayout>
          <c:xMode val="edge"/>
          <c:yMode val="edge"/>
          <c:x val="0.7796788798041876"/>
          <c:y val="0.15812310511047661"/>
          <c:w val="0.17996542991991354"/>
          <c:h val="0.25162060767334832"/>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lang val="nb-NO"/>
  <c:chart>
    <c:plotArea>
      <c:layout/>
      <c:barChart>
        <c:barDir val="bar"/>
        <c:grouping val="stacked"/>
        <c:ser>
          <c:idx val="0"/>
          <c:order val="0"/>
          <c:tx>
            <c:strRef>
              <c:f>'Ark1'!$A$2</c:f>
              <c:strCache>
                <c:ptCount val="1"/>
                <c:pt idx="0">
                  <c:v> Bare overgriper har skyld</c:v>
                </c:pt>
              </c:strCache>
            </c:strRef>
          </c:tx>
          <c:spPr>
            <a:solidFill>
              <a:srgbClr val="FF6633"/>
            </a:solidFill>
            <a:ln w="25400">
              <a:noFill/>
            </a:ln>
          </c:spPr>
          <c:dLbls>
            <c:showVal val="1"/>
          </c:dLbls>
          <c:cat>
            <c:strRef>
              <c:f>'Ark1'!$B$1:$D$1</c:f>
              <c:strCache>
                <c:ptCount val="2"/>
                <c:pt idx="0">
                  <c:v>Jenter</c:v>
                </c:pt>
                <c:pt idx="1">
                  <c:v>Jenter/kvinner</c:v>
                </c:pt>
              </c:strCache>
            </c:strRef>
          </c:cat>
          <c:val>
            <c:numRef>
              <c:f>'Ark1'!$B$2:$D$2</c:f>
              <c:numCache>
                <c:formatCode>0</c:formatCode>
                <c:ptCount val="3"/>
                <c:pt idx="0" formatCode="General">
                  <c:v>69</c:v>
                </c:pt>
                <c:pt idx="1">
                  <c:v>72</c:v>
                </c:pt>
                <c:pt idx="2" formatCode="General">
                  <c:v>81</c:v>
                </c:pt>
              </c:numCache>
            </c:numRef>
          </c:val>
        </c:ser>
        <c:ser>
          <c:idx val="1"/>
          <c:order val="1"/>
          <c:tx>
            <c:strRef>
              <c:f>'Ark1'!$A$3</c:f>
              <c:strCache>
                <c:ptCount val="1"/>
                <c:pt idx="0">
                  <c:v> Både overgriper og offer har skyld</c:v>
                </c:pt>
              </c:strCache>
            </c:strRef>
          </c:tx>
          <c:spPr>
            <a:solidFill>
              <a:srgbClr val="3399CC"/>
            </a:solidFill>
            <a:ln w="25400">
              <a:noFill/>
            </a:ln>
          </c:spPr>
          <c:dLbls>
            <c:showVal val="1"/>
          </c:dLbls>
          <c:cat>
            <c:strRef>
              <c:f>'Ark1'!$B$1:$D$1</c:f>
              <c:strCache>
                <c:ptCount val="2"/>
                <c:pt idx="0">
                  <c:v>Jenter</c:v>
                </c:pt>
                <c:pt idx="1">
                  <c:v>Jenter/kvinner</c:v>
                </c:pt>
              </c:strCache>
            </c:strRef>
          </c:cat>
          <c:val>
            <c:numRef>
              <c:f>'Ark1'!$B$3:$D$3</c:f>
              <c:numCache>
                <c:formatCode>0</c:formatCode>
                <c:ptCount val="3"/>
                <c:pt idx="0">
                  <c:v>27</c:v>
                </c:pt>
                <c:pt idx="1">
                  <c:v>25</c:v>
                </c:pt>
                <c:pt idx="2">
                  <c:v>18</c:v>
                </c:pt>
              </c:numCache>
            </c:numRef>
          </c:val>
        </c:ser>
        <c:ser>
          <c:idx val="2"/>
          <c:order val="2"/>
          <c:tx>
            <c:strRef>
              <c:f>'Ark1'!$A$4</c:f>
              <c:strCache>
                <c:ptCount val="1"/>
                <c:pt idx="0">
                  <c:v> Bare offer har skyld</c:v>
                </c:pt>
              </c:strCache>
            </c:strRef>
          </c:tx>
          <c:dLbls>
            <c:showVal val="1"/>
          </c:dLbls>
          <c:cat>
            <c:strRef>
              <c:f>'Ark1'!$B$1:$D$1</c:f>
              <c:strCache>
                <c:ptCount val="2"/>
                <c:pt idx="0">
                  <c:v>Jenter</c:v>
                </c:pt>
                <c:pt idx="1">
                  <c:v>Jenter/kvinner</c:v>
                </c:pt>
              </c:strCache>
            </c:strRef>
          </c:cat>
          <c:val>
            <c:numRef>
              <c:f>'Ark1'!$B$4:$D$4</c:f>
              <c:numCache>
                <c:formatCode>0</c:formatCode>
                <c:ptCount val="3"/>
                <c:pt idx="0">
                  <c:v>1</c:v>
                </c:pt>
                <c:pt idx="1">
                  <c:v>1</c:v>
                </c:pt>
                <c:pt idx="2">
                  <c:v>1</c:v>
                </c:pt>
              </c:numCache>
            </c:numRef>
          </c:val>
        </c:ser>
        <c:overlap val="100"/>
        <c:axId val="199729920"/>
        <c:axId val="199731456"/>
      </c:barChart>
      <c:catAx>
        <c:axId val="199729920"/>
        <c:scaling>
          <c:orientation val="minMax"/>
        </c:scaling>
        <c:delete val="1"/>
        <c:axPos val="l"/>
        <c:numFmt formatCode="General" sourceLinked="1"/>
        <c:tickLblPos val="none"/>
        <c:crossAx val="199731456"/>
        <c:crosses val="autoZero"/>
        <c:auto val="1"/>
        <c:lblAlgn val="ctr"/>
        <c:lblOffset val="100"/>
      </c:catAx>
      <c:valAx>
        <c:axId val="199731456"/>
        <c:scaling>
          <c:orientation val="minMax"/>
          <c:max val="100"/>
          <c:min val="0"/>
        </c:scaling>
        <c:axPos val="b"/>
        <c:numFmt formatCode="General" sourceLinked="1"/>
        <c:tickLblPos val="low"/>
        <c:spPr>
          <a:ln w="12700">
            <a:solidFill>
              <a:srgbClr val="000000"/>
            </a:solidFill>
            <a:prstDash val="solid"/>
          </a:ln>
          <a:effectLst/>
        </c:spPr>
        <c:txPr>
          <a:bodyPr/>
          <a:lstStyle/>
          <a:p>
            <a:pPr>
              <a:defRPr sz="1100" b="0">
                <a:solidFill>
                  <a:srgbClr val="000000"/>
                </a:solidFill>
              </a:defRPr>
            </a:pPr>
            <a:endParaRPr lang="nb-NO"/>
          </a:p>
        </c:txPr>
        <c:crossAx val="199729920"/>
        <c:crosses val="autoZero"/>
        <c:crossBetween val="between"/>
      </c:valAx>
    </c:plotArea>
    <c:legend>
      <c:legendPos val="r"/>
      <c:layout>
        <c:manualLayout>
          <c:xMode val="edge"/>
          <c:yMode val="edge"/>
          <c:x val="0.77967887980418582"/>
          <c:y val="0.74837939232665174"/>
          <c:w val="0.17996542991991354"/>
          <c:h val="0.25162060767334832"/>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nb-NO"/>
  <c:chart>
    <c:plotArea>
      <c:layout/>
      <c:barChart>
        <c:barDir val="bar"/>
        <c:grouping val="stacked"/>
        <c:ser>
          <c:idx val="0"/>
          <c:order val="0"/>
          <c:tx>
            <c:strRef>
              <c:f>'Ark1'!$A$2</c:f>
              <c:strCache>
                <c:ptCount val="1"/>
                <c:pt idx="0">
                  <c:v> Bare overgriper har skyld</c:v>
                </c:pt>
              </c:strCache>
            </c:strRef>
          </c:tx>
          <c:spPr>
            <a:solidFill>
              <a:srgbClr val="FF6633"/>
            </a:solidFill>
            <a:ln w="25400">
              <a:noFill/>
            </a:ln>
          </c:spPr>
          <c:dLbls>
            <c:showVal val="1"/>
          </c:dLbls>
          <c:cat>
            <c:strRef>
              <c:f>'Ark1'!$B$1:$C$1</c:f>
              <c:strCache>
                <c:ptCount val="2"/>
                <c:pt idx="0">
                  <c:v>Gutter/menn</c:v>
                </c:pt>
                <c:pt idx="1">
                  <c:v>Jenter/kvinner</c:v>
                </c:pt>
              </c:strCache>
            </c:strRef>
          </c:cat>
          <c:val>
            <c:numRef>
              <c:f>'Ark1'!$B$2:$C$2</c:f>
              <c:numCache>
                <c:formatCode>0</c:formatCode>
                <c:ptCount val="2"/>
                <c:pt idx="0">
                  <c:v>86.759420000000006</c:v>
                </c:pt>
                <c:pt idx="1">
                  <c:v>95.466319999999996</c:v>
                </c:pt>
              </c:numCache>
            </c:numRef>
          </c:val>
        </c:ser>
        <c:ser>
          <c:idx val="1"/>
          <c:order val="1"/>
          <c:tx>
            <c:strRef>
              <c:f>'Ark1'!$A$3</c:f>
              <c:strCache>
                <c:ptCount val="1"/>
                <c:pt idx="0">
                  <c:v> Både overgriper og offer har skyld</c:v>
                </c:pt>
              </c:strCache>
            </c:strRef>
          </c:tx>
          <c:spPr>
            <a:solidFill>
              <a:srgbClr val="3399CC"/>
            </a:solidFill>
            <a:ln w="25400">
              <a:noFill/>
            </a:ln>
          </c:spPr>
          <c:dLbls>
            <c:showVal val="1"/>
          </c:dLbls>
          <c:cat>
            <c:strRef>
              <c:f>'Ark1'!$B$1:$C$1</c:f>
              <c:strCache>
                <c:ptCount val="2"/>
                <c:pt idx="0">
                  <c:v>Gutter/menn</c:v>
                </c:pt>
                <c:pt idx="1">
                  <c:v>Jenter/kvinner</c:v>
                </c:pt>
              </c:strCache>
            </c:strRef>
          </c:cat>
          <c:val>
            <c:numRef>
              <c:f>'Ark1'!$B$3:$C$3</c:f>
              <c:numCache>
                <c:formatCode>0</c:formatCode>
                <c:ptCount val="2"/>
                <c:pt idx="0">
                  <c:v>11.282630000000006</c:v>
                </c:pt>
                <c:pt idx="1">
                  <c:v>2.713085</c:v>
                </c:pt>
              </c:numCache>
            </c:numRef>
          </c:val>
        </c:ser>
        <c:ser>
          <c:idx val="2"/>
          <c:order val="2"/>
          <c:tx>
            <c:strRef>
              <c:f>'Ark1'!$A$4</c:f>
              <c:strCache>
                <c:ptCount val="1"/>
                <c:pt idx="0">
                  <c:v> Bare offer har skyld</c:v>
                </c:pt>
              </c:strCache>
            </c:strRef>
          </c:tx>
          <c:dLbls>
            <c:showVal val="1"/>
          </c:dLbls>
          <c:cat>
            <c:strRef>
              <c:f>'Ark1'!$B$1:$C$1</c:f>
              <c:strCache>
                <c:ptCount val="2"/>
                <c:pt idx="0">
                  <c:v>Gutter/menn</c:v>
                </c:pt>
                <c:pt idx="1">
                  <c:v>Jenter/kvinner</c:v>
                </c:pt>
              </c:strCache>
            </c:strRef>
          </c:cat>
          <c:val>
            <c:numRef>
              <c:f>'Ark1'!$B$4:$C$4</c:f>
              <c:numCache>
                <c:formatCode>General</c:formatCode>
                <c:ptCount val="2"/>
              </c:numCache>
            </c:numRef>
          </c:val>
        </c:ser>
        <c:overlap val="100"/>
        <c:axId val="200050944"/>
        <c:axId val="200060928"/>
      </c:barChart>
      <c:catAx>
        <c:axId val="200050944"/>
        <c:scaling>
          <c:orientation val="minMax"/>
        </c:scaling>
        <c:delete val="1"/>
        <c:axPos val="l"/>
        <c:numFmt formatCode="General" sourceLinked="1"/>
        <c:tickLblPos val="none"/>
        <c:crossAx val="200060928"/>
        <c:crosses val="autoZero"/>
        <c:auto val="1"/>
        <c:lblAlgn val="ctr"/>
        <c:lblOffset val="100"/>
      </c:catAx>
      <c:valAx>
        <c:axId val="200060928"/>
        <c:scaling>
          <c:orientation val="minMax"/>
          <c:max val="100"/>
          <c:min val="0"/>
        </c:scaling>
        <c:axPos val="b"/>
        <c:numFmt formatCode="0" sourceLinked="1"/>
        <c:tickLblPos val="low"/>
        <c:spPr>
          <a:ln w="12700">
            <a:solidFill>
              <a:srgbClr val="000000"/>
            </a:solidFill>
            <a:prstDash val="solid"/>
          </a:ln>
          <a:effectLst/>
        </c:spPr>
        <c:txPr>
          <a:bodyPr/>
          <a:lstStyle/>
          <a:p>
            <a:pPr>
              <a:defRPr sz="1100" b="0">
                <a:solidFill>
                  <a:srgbClr val="000000"/>
                </a:solidFill>
              </a:defRPr>
            </a:pPr>
            <a:endParaRPr lang="nb-NO"/>
          </a:p>
        </c:txPr>
        <c:crossAx val="200050944"/>
        <c:crosses val="autoZero"/>
        <c:crossBetween val="between"/>
      </c:valAx>
    </c:plotArea>
    <c:legend>
      <c:legendPos val="r"/>
      <c:layout>
        <c:manualLayout>
          <c:xMode val="edge"/>
          <c:yMode val="edge"/>
          <c:x val="0.77967887980418804"/>
          <c:y val="0.15812310511047667"/>
          <c:w val="0.17996542991991354"/>
          <c:h val="0.25162060767334832"/>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nb-NO"/>
  <c:chart>
    <c:plotArea>
      <c:layout/>
      <c:barChart>
        <c:barDir val="bar"/>
        <c:grouping val="stacked"/>
        <c:ser>
          <c:idx val="0"/>
          <c:order val="0"/>
          <c:tx>
            <c:strRef>
              <c:f>'Ark1'!$A$2</c:f>
              <c:strCache>
                <c:ptCount val="1"/>
                <c:pt idx="0">
                  <c:v> Bare overgriper har skyld</c:v>
                </c:pt>
              </c:strCache>
            </c:strRef>
          </c:tx>
          <c:spPr>
            <a:solidFill>
              <a:srgbClr val="FF6633"/>
            </a:solidFill>
            <a:ln w="25400">
              <a:noFill/>
            </a:ln>
          </c:spPr>
          <c:dLbls>
            <c:showVal val="1"/>
          </c:dLbls>
          <c:cat>
            <c:strRef>
              <c:f>'Ark1'!$B$1:$D$1</c:f>
              <c:strCache>
                <c:ptCount val="2"/>
                <c:pt idx="0">
                  <c:v>Jenter</c:v>
                </c:pt>
                <c:pt idx="1">
                  <c:v>Jenter/kvinner</c:v>
                </c:pt>
              </c:strCache>
            </c:strRef>
          </c:cat>
          <c:val>
            <c:numRef>
              <c:f>'Ark1'!$B$2:$D$2</c:f>
              <c:numCache>
                <c:formatCode>0</c:formatCode>
                <c:ptCount val="3"/>
                <c:pt idx="0">
                  <c:v>88.240849999999995</c:v>
                </c:pt>
                <c:pt idx="1">
                  <c:v>94.494580000000099</c:v>
                </c:pt>
                <c:pt idx="2">
                  <c:v>87.998019999999997</c:v>
                </c:pt>
              </c:numCache>
            </c:numRef>
          </c:val>
        </c:ser>
        <c:ser>
          <c:idx val="1"/>
          <c:order val="1"/>
          <c:tx>
            <c:strRef>
              <c:f>'Ark1'!$A$3</c:f>
              <c:strCache>
                <c:ptCount val="1"/>
                <c:pt idx="0">
                  <c:v> Både overgriper og offer har skyld</c:v>
                </c:pt>
              </c:strCache>
            </c:strRef>
          </c:tx>
          <c:spPr>
            <a:solidFill>
              <a:srgbClr val="3399CC"/>
            </a:solidFill>
            <a:ln w="25400">
              <a:noFill/>
            </a:ln>
          </c:spPr>
          <c:dLbls>
            <c:showVal val="1"/>
          </c:dLbls>
          <c:cat>
            <c:strRef>
              <c:f>'Ark1'!$B$1:$D$1</c:f>
              <c:strCache>
                <c:ptCount val="2"/>
                <c:pt idx="0">
                  <c:v>Jenter</c:v>
                </c:pt>
                <c:pt idx="1">
                  <c:v>Jenter/kvinner</c:v>
                </c:pt>
              </c:strCache>
            </c:strRef>
          </c:cat>
          <c:val>
            <c:numRef>
              <c:f>'Ark1'!$B$3:$D$3</c:f>
              <c:numCache>
                <c:formatCode>0</c:formatCode>
                <c:ptCount val="3"/>
                <c:pt idx="0">
                  <c:v>9.7346769999999996</c:v>
                </c:pt>
                <c:pt idx="1">
                  <c:v>3.633149</c:v>
                </c:pt>
                <c:pt idx="2">
                  <c:v>9.1494390000000028</c:v>
                </c:pt>
              </c:numCache>
            </c:numRef>
          </c:val>
        </c:ser>
        <c:ser>
          <c:idx val="2"/>
          <c:order val="2"/>
          <c:tx>
            <c:strRef>
              <c:f>'Ark1'!$A$4</c:f>
              <c:strCache>
                <c:ptCount val="1"/>
                <c:pt idx="0">
                  <c:v> Bare offer har skyld</c:v>
                </c:pt>
              </c:strCache>
            </c:strRef>
          </c:tx>
          <c:dLbls>
            <c:showVal val="1"/>
          </c:dLbls>
          <c:cat>
            <c:strRef>
              <c:f>'Ark1'!$B$1:$D$1</c:f>
              <c:strCache>
                <c:ptCount val="2"/>
                <c:pt idx="0">
                  <c:v>Jenter</c:v>
                </c:pt>
                <c:pt idx="1">
                  <c:v>Jenter/kvinner</c:v>
                </c:pt>
              </c:strCache>
            </c:strRef>
          </c:cat>
          <c:val>
            <c:numRef>
              <c:f>'Ark1'!$B$4:$D$4</c:f>
              <c:numCache>
                <c:formatCode>General</c:formatCode>
                <c:ptCount val="3"/>
                <c:pt idx="2" formatCode="0">
                  <c:v>0.56054170000000003</c:v>
                </c:pt>
              </c:numCache>
            </c:numRef>
          </c:val>
        </c:ser>
        <c:overlap val="100"/>
        <c:axId val="200116864"/>
        <c:axId val="200143232"/>
      </c:barChart>
      <c:catAx>
        <c:axId val="200116864"/>
        <c:scaling>
          <c:orientation val="minMax"/>
        </c:scaling>
        <c:delete val="1"/>
        <c:axPos val="l"/>
        <c:numFmt formatCode="General" sourceLinked="1"/>
        <c:tickLblPos val="none"/>
        <c:crossAx val="200143232"/>
        <c:crosses val="autoZero"/>
        <c:auto val="1"/>
        <c:lblAlgn val="ctr"/>
        <c:lblOffset val="100"/>
      </c:catAx>
      <c:valAx>
        <c:axId val="200143232"/>
        <c:scaling>
          <c:orientation val="minMax"/>
          <c:max val="100"/>
          <c:min val="0"/>
        </c:scaling>
        <c:axPos val="b"/>
        <c:numFmt formatCode="0" sourceLinked="1"/>
        <c:tickLblPos val="low"/>
        <c:spPr>
          <a:ln w="12700">
            <a:solidFill>
              <a:srgbClr val="000000"/>
            </a:solidFill>
            <a:prstDash val="solid"/>
          </a:ln>
          <a:effectLst/>
        </c:spPr>
        <c:txPr>
          <a:bodyPr/>
          <a:lstStyle/>
          <a:p>
            <a:pPr>
              <a:defRPr sz="1100" b="0">
                <a:solidFill>
                  <a:srgbClr val="000000"/>
                </a:solidFill>
              </a:defRPr>
            </a:pPr>
            <a:endParaRPr lang="nb-NO"/>
          </a:p>
        </c:txPr>
        <c:crossAx val="200116864"/>
        <c:crosses val="autoZero"/>
        <c:crossBetween val="between"/>
      </c:valAx>
    </c:plotArea>
    <c:legend>
      <c:legendPos val="r"/>
      <c:layout>
        <c:manualLayout>
          <c:xMode val="edge"/>
          <c:yMode val="edge"/>
          <c:x val="0.77967887980418626"/>
          <c:y val="0.74837939232665174"/>
          <c:w val="0.17996542991991354"/>
          <c:h val="0.25162060767334832"/>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nb-NO"/>
  <c:chart>
    <c:plotArea>
      <c:layout/>
      <c:barChart>
        <c:barDir val="bar"/>
        <c:grouping val="stacked"/>
        <c:ser>
          <c:idx val="0"/>
          <c:order val="0"/>
          <c:tx>
            <c:strRef>
              <c:f>'Ark1'!$A$2</c:f>
              <c:strCache>
                <c:ptCount val="1"/>
                <c:pt idx="0">
                  <c:v> Bare overgriper har skyld</c:v>
                </c:pt>
              </c:strCache>
            </c:strRef>
          </c:tx>
          <c:spPr>
            <a:solidFill>
              <a:srgbClr val="FF6633"/>
            </a:solidFill>
            <a:ln w="25400">
              <a:noFill/>
            </a:ln>
          </c:spPr>
          <c:dLbls>
            <c:showVal val="1"/>
          </c:dLbls>
          <c:cat>
            <c:strRef>
              <c:f>'Ark1'!$B$1:$C$1</c:f>
              <c:strCache>
                <c:ptCount val="2"/>
                <c:pt idx="0">
                  <c:v>Gutter/menn</c:v>
                </c:pt>
                <c:pt idx="1">
                  <c:v>Jenter/kvinner</c:v>
                </c:pt>
              </c:strCache>
            </c:strRef>
          </c:cat>
          <c:val>
            <c:numRef>
              <c:f>'Ark1'!$B$2:$C$2</c:f>
              <c:numCache>
                <c:formatCode>0</c:formatCode>
                <c:ptCount val="2"/>
                <c:pt idx="0">
                  <c:v>81.846289999999996</c:v>
                </c:pt>
                <c:pt idx="1">
                  <c:v>81.282399999999981</c:v>
                </c:pt>
              </c:numCache>
            </c:numRef>
          </c:val>
        </c:ser>
        <c:ser>
          <c:idx val="1"/>
          <c:order val="1"/>
          <c:tx>
            <c:strRef>
              <c:f>'Ark1'!$A$3</c:f>
              <c:strCache>
                <c:ptCount val="1"/>
                <c:pt idx="0">
                  <c:v> Både overgriper og offer har skyld</c:v>
                </c:pt>
              </c:strCache>
            </c:strRef>
          </c:tx>
          <c:spPr>
            <a:solidFill>
              <a:srgbClr val="3399CC"/>
            </a:solidFill>
            <a:ln w="25400">
              <a:noFill/>
            </a:ln>
          </c:spPr>
          <c:dLbls>
            <c:showVal val="1"/>
          </c:dLbls>
          <c:cat>
            <c:strRef>
              <c:f>'Ark1'!$B$1:$C$1</c:f>
              <c:strCache>
                <c:ptCount val="2"/>
                <c:pt idx="0">
                  <c:v>Gutter/menn</c:v>
                </c:pt>
                <c:pt idx="1">
                  <c:v>Jenter/kvinner</c:v>
                </c:pt>
              </c:strCache>
            </c:strRef>
          </c:cat>
          <c:val>
            <c:numRef>
              <c:f>'Ark1'!$B$3:$C$3</c:f>
              <c:numCache>
                <c:formatCode>0</c:formatCode>
                <c:ptCount val="2"/>
                <c:pt idx="0">
                  <c:v>15.330780000000004</c:v>
                </c:pt>
                <c:pt idx="1">
                  <c:v>15.601249999999999</c:v>
                </c:pt>
              </c:numCache>
            </c:numRef>
          </c:val>
        </c:ser>
        <c:ser>
          <c:idx val="2"/>
          <c:order val="2"/>
          <c:tx>
            <c:strRef>
              <c:f>'Ark1'!$A$4</c:f>
              <c:strCache>
                <c:ptCount val="1"/>
                <c:pt idx="0">
                  <c:v> Bare offer har skyld</c:v>
                </c:pt>
              </c:strCache>
            </c:strRef>
          </c:tx>
          <c:dLbls>
            <c:showVal val="1"/>
          </c:dLbls>
          <c:cat>
            <c:strRef>
              <c:f>'Ark1'!$B$1:$C$1</c:f>
              <c:strCache>
                <c:ptCount val="2"/>
                <c:pt idx="0">
                  <c:v>Gutter/menn</c:v>
                </c:pt>
                <c:pt idx="1">
                  <c:v>Jenter/kvinner</c:v>
                </c:pt>
              </c:strCache>
            </c:strRef>
          </c:cat>
          <c:val>
            <c:numRef>
              <c:f>'Ark1'!$B$4:$C$4</c:f>
              <c:numCache>
                <c:formatCode>0</c:formatCode>
                <c:ptCount val="2"/>
                <c:pt idx="0">
                  <c:v>1.158506</c:v>
                </c:pt>
                <c:pt idx="1">
                  <c:v>1.756758</c:v>
                </c:pt>
              </c:numCache>
            </c:numRef>
          </c:val>
        </c:ser>
        <c:overlap val="100"/>
        <c:axId val="200449408"/>
        <c:axId val="200455296"/>
      </c:barChart>
      <c:catAx>
        <c:axId val="200449408"/>
        <c:scaling>
          <c:orientation val="minMax"/>
        </c:scaling>
        <c:delete val="1"/>
        <c:axPos val="l"/>
        <c:numFmt formatCode="General" sourceLinked="1"/>
        <c:tickLblPos val="none"/>
        <c:crossAx val="200455296"/>
        <c:crosses val="autoZero"/>
        <c:auto val="1"/>
        <c:lblAlgn val="ctr"/>
        <c:lblOffset val="100"/>
      </c:catAx>
      <c:valAx>
        <c:axId val="200455296"/>
        <c:scaling>
          <c:orientation val="minMax"/>
          <c:max val="100"/>
          <c:min val="0"/>
        </c:scaling>
        <c:axPos val="b"/>
        <c:numFmt formatCode="0" sourceLinked="1"/>
        <c:tickLblPos val="low"/>
        <c:spPr>
          <a:ln w="12700">
            <a:solidFill>
              <a:srgbClr val="000000"/>
            </a:solidFill>
            <a:prstDash val="solid"/>
          </a:ln>
          <a:effectLst/>
        </c:spPr>
        <c:txPr>
          <a:bodyPr/>
          <a:lstStyle/>
          <a:p>
            <a:pPr>
              <a:defRPr sz="1100" b="0">
                <a:solidFill>
                  <a:srgbClr val="000000"/>
                </a:solidFill>
              </a:defRPr>
            </a:pPr>
            <a:endParaRPr lang="nb-NO"/>
          </a:p>
        </c:txPr>
        <c:crossAx val="200449408"/>
        <c:crosses val="autoZero"/>
        <c:crossBetween val="between"/>
      </c:valAx>
    </c:plotArea>
    <c:legend>
      <c:legendPos val="r"/>
      <c:layout>
        <c:manualLayout>
          <c:xMode val="edge"/>
          <c:yMode val="edge"/>
          <c:x val="0.77967887980418804"/>
          <c:y val="0.15812310511047667"/>
          <c:w val="0.17996542991991354"/>
          <c:h val="0.25162060767334832"/>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nb-NO"/>
  <c:chart>
    <c:plotArea>
      <c:layout/>
      <c:barChart>
        <c:barDir val="bar"/>
        <c:grouping val="stacked"/>
        <c:ser>
          <c:idx val="0"/>
          <c:order val="0"/>
          <c:tx>
            <c:strRef>
              <c:f>'Ark1'!$A$2</c:f>
              <c:strCache>
                <c:ptCount val="1"/>
                <c:pt idx="0">
                  <c:v>I svært stor grad</c:v>
                </c:pt>
              </c:strCache>
            </c:strRef>
          </c:tx>
          <c:spPr>
            <a:solidFill>
              <a:srgbClr val="FF6633"/>
            </a:solidFill>
            <a:ln w="25400">
              <a:noFill/>
            </a:ln>
          </c:spPr>
          <c:dLbls>
            <c:showVal val="1"/>
          </c:dLbls>
          <c:val>
            <c:numRef>
              <c:f>'Ark1'!$B$2:$E$2</c:f>
              <c:numCache>
                <c:formatCode>0</c:formatCode>
                <c:ptCount val="4"/>
                <c:pt idx="0">
                  <c:v>7.8681579999999931</c:v>
                </c:pt>
                <c:pt idx="1">
                  <c:v>7.045725</c:v>
                </c:pt>
                <c:pt idx="2">
                  <c:v>5.5896290000000093</c:v>
                </c:pt>
                <c:pt idx="3">
                  <c:v>7.4070999999999998</c:v>
                </c:pt>
              </c:numCache>
            </c:numRef>
          </c:val>
        </c:ser>
        <c:ser>
          <c:idx val="1"/>
          <c:order val="1"/>
          <c:tx>
            <c:strRef>
              <c:f>'Ark1'!$A$3</c:f>
              <c:strCache>
                <c:ptCount val="1"/>
                <c:pt idx="0">
                  <c:v>Ganske stor grad</c:v>
                </c:pt>
              </c:strCache>
            </c:strRef>
          </c:tx>
          <c:spPr>
            <a:solidFill>
              <a:srgbClr val="3399CC"/>
            </a:solidFill>
            <a:ln w="25400">
              <a:noFill/>
            </a:ln>
          </c:spPr>
          <c:dLbls>
            <c:showVal val="1"/>
          </c:dLbls>
          <c:val>
            <c:numRef>
              <c:f>'Ark1'!$B$3:$E$3</c:f>
              <c:numCache>
                <c:formatCode>0</c:formatCode>
                <c:ptCount val="4"/>
                <c:pt idx="0">
                  <c:v>3.939043999999996</c:v>
                </c:pt>
                <c:pt idx="1">
                  <c:v>4.1737299999999999</c:v>
                </c:pt>
                <c:pt idx="2">
                  <c:v>3.7400259999999999</c:v>
                </c:pt>
                <c:pt idx="3">
                  <c:v>3.2394749999999997</c:v>
                </c:pt>
              </c:numCache>
            </c:numRef>
          </c:val>
        </c:ser>
        <c:ser>
          <c:idx val="2"/>
          <c:order val="2"/>
          <c:tx>
            <c:strRef>
              <c:f>'Ark1'!$A$4</c:f>
              <c:strCache>
                <c:ptCount val="1"/>
                <c:pt idx="0">
                  <c:v>Passe stor grad</c:v>
                </c:pt>
              </c:strCache>
            </c:strRef>
          </c:tx>
          <c:dLbls>
            <c:showVal val="1"/>
          </c:dLbls>
          <c:val>
            <c:numRef>
              <c:f>'Ark1'!$B$4:$E$4</c:f>
              <c:numCache>
                <c:formatCode>0</c:formatCode>
                <c:ptCount val="4"/>
                <c:pt idx="0">
                  <c:v>2.1859130000000002</c:v>
                </c:pt>
                <c:pt idx="1">
                  <c:v>2.1750609999999977</c:v>
                </c:pt>
                <c:pt idx="2">
                  <c:v>3.419443999999995</c:v>
                </c:pt>
                <c:pt idx="3">
                  <c:v>2.1557549999999988</c:v>
                </c:pt>
              </c:numCache>
            </c:numRef>
          </c:val>
        </c:ser>
        <c:ser>
          <c:idx val="3"/>
          <c:order val="3"/>
          <c:tx>
            <c:strRef>
              <c:f>'Ark1'!$A$5</c:f>
              <c:strCache>
                <c:ptCount val="1"/>
                <c:pt idx="0">
                  <c:v>Ganske liten grad</c:v>
                </c:pt>
              </c:strCache>
            </c:strRef>
          </c:tx>
          <c:dLbls>
            <c:showVal val="1"/>
          </c:dLbls>
          <c:val>
            <c:numRef>
              <c:f>'Ark1'!$B$5:$E$5</c:f>
              <c:numCache>
                <c:formatCode>0</c:formatCode>
                <c:ptCount val="4"/>
                <c:pt idx="0">
                  <c:v>4.1780119999999945</c:v>
                </c:pt>
                <c:pt idx="1">
                  <c:v>4.8636670000000004</c:v>
                </c:pt>
                <c:pt idx="2">
                  <c:v>5.8074469999999945</c:v>
                </c:pt>
                <c:pt idx="3">
                  <c:v>4.7835979999999996</c:v>
                </c:pt>
              </c:numCache>
            </c:numRef>
          </c:val>
        </c:ser>
        <c:ser>
          <c:idx val="4"/>
          <c:order val="4"/>
          <c:tx>
            <c:strRef>
              <c:f>'Ark1'!$A$6</c:f>
              <c:strCache>
                <c:ptCount val="1"/>
                <c:pt idx="0">
                  <c:v>Svært liten grad</c:v>
                </c:pt>
              </c:strCache>
            </c:strRef>
          </c:tx>
          <c:dLbls>
            <c:showVal val="1"/>
          </c:dLbls>
          <c:val>
            <c:numRef>
              <c:f>'Ark1'!$B$6:$E$6</c:f>
              <c:numCache>
                <c:formatCode>0</c:formatCode>
                <c:ptCount val="4"/>
                <c:pt idx="0">
                  <c:v>74.567359999999994</c:v>
                </c:pt>
                <c:pt idx="1">
                  <c:v>74.406940000000006</c:v>
                </c:pt>
                <c:pt idx="2">
                  <c:v>74.152999999999949</c:v>
                </c:pt>
                <c:pt idx="3">
                  <c:v>75.380709999999979</c:v>
                </c:pt>
              </c:numCache>
            </c:numRef>
          </c:val>
        </c:ser>
        <c:overlap val="100"/>
        <c:axId val="200617344"/>
        <c:axId val="200623232"/>
      </c:barChart>
      <c:catAx>
        <c:axId val="200617344"/>
        <c:scaling>
          <c:orientation val="minMax"/>
        </c:scaling>
        <c:delete val="1"/>
        <c:axPos val="l"/>
        <c:numFmt formatCode="General" sourceLinked="1"/>
        <c:tickLblPos val="none"/>
        <c:crossAx val="200623232"/>
        <c:crosses val="autoZero"/>
        <c:auto val="1"/>
        <c:lblAlgn val="ctr"/>
        <c:lblOffset val="100"/>
      </c:catAx>
      <c:valAx>
        <c:axId val="200623232"/>
        <c:scaling>
          <c:orientation val="minMax"/>
          <c:max val="100"/>
          <c:min val="0"/>
        </c:scaling>
        <c:axPos val="b"/>
        <c:numFmt formatCode="0" sourceLinked="1"/>
        <c:tickLblPos val="low"/>
        <c:spPr>
          <a:ln w="12700">
            <a:solidFill>
              <a:srgbClr val="000000"/>
            </a:solidFill>
            <a:prstDash val="solid"/>
          </a:ln>
          <a:effectLst/>
        </c:spPr>
        <c:txPr>
          <a:bodyPr/>
          <a:lstStyle/>
          <a:p>
            <a:pPr>
              <a:defRPr sz="1100" b="0">
                <a:solidFill>
                  <a:srgbClr val="000000"/>
                </a:solidFill>
              </a:defRPr>
            </a:pPr>
            <a:endParaRPr lang="nb-NO"/>
          </a:p>
        </c:txPr>
        <c:crossAx val="200617344"/>
        <c:crosses val="autoZero"/>
        <c:crossBetween val="between"/>
      </c:valAx>
    </c:plotArea>
    <c:legend>
      <c:legendPos val="r"/>
      <c:layout>
        <c:manualLayout>
          <c:xMode val="edge"/>
          <c:yMode val="edge"/>
          <c:x val="0.82003457008008662"/>
          <c:y val="0.74837939232665174"/>
          <c:w val="0.15439187952655442"/>
          <c:h val="0.25162060767334832"/>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nb-NO"/>
  <c:chart>
    <c:plotArea>
      <c:layout/>
      <c:barChart>
        <c:barDir val="bar"/>
        <c:grouping val="stacked"/>
        <c:ser>
          <c:idx val="0"/>
          <c:order val="0"/>
          <c:tx>
            <c:strRef>
              <c:f>'Ark1'!$A$2</c:f>
              <c:strCache>
                <c:ptCount val="1"/>
                <c:pt idx="0">
                  <c:v>I svært stor grad</c:v>
                </c:pt>
              </c:strCache>
            </c:strRef>
          </c:tx>
          <c:spPr>
            <a:solidFill>
              <a:srgbClr val="FF6633"/>
            </a:solidFill>
            <a:ln w="25400">
              <a:noFill/>
            </a:ln>
          </c:spPr>
          <c:dLbls>
            <c:showVal val="1"/>
          </c:dLbls>
          <c:val>
            <c:numRef>
              <c:f>'Ark1'!$B$2:$E$2</c:f>
              <c:numCache>
                <c:formatCode>0</c:formatCode>
                <c:ptCount val="4"/>
                <c:pt idx="0">
                  <c:v>5.5385989999999996</c:v>
                </c:pt>
                <c:pt idx="1">
                  <c:v>6.5409509999999935</c:v>
                </c:pt>
                <c:pt idx="2">
                  <c:v>5.4302740000000034</c:v>
                </c:pt>
                <c:pt idx="3">
                  <c:v>6.5939930000000002</c:v>
                </c:pt>
              </c:numCache>
            </c:numRef>
          </c:val>
        </c:ser>
        <c:ser>
          <c:idx val="1"/>
          <c:order val="1"/>
          <c:tx>
            <c:strRef>
              <c:f>'Ark1'!$A$3</c:f>
              <c:strCache>
                <c:ptCount val="1"/>
                <c:pt idx="0">
                  <c:v>Ganske stor grad</c:v>
                </c:pt>
              </c:strCache>
            </c:strRef>
          </c:tx>
          <c:spPr>
            <a:solidFill>
              <a:srgbClr val="3399CC"/>
            </a:solidFill>
            <a:ln w="25400">
              <a:noFill/>
            </a:ln>
          </c:spPr>
          <c:dLbls>
            <c:showVal val="1"/>
          </c:dLbls>
          <c:val>
            <c:numRef>
              <c:f>'Ark1'!$B$3:$E$3</c:f>
              <c:numCache>
                <c:formatCode>0</c:formatCode>
                <c:ptCount val="4"/>
                <c:pt idx="0">
                  <c:v>5.1330109999999936</c:v>
                </c:pt>
                <c:pt idx="1">
                  <c:v>3.728243</c:v>
                </c:pt>
                <c:pt idx="2">
                  <c:v>5.3234259999999942</c:v>
                </c:pt>
                <c:pt idx="3">
                  <c:v>3.765279</c:v>
                </c:pt>
              </c:numCache>
            </c:numRef>
          </c:val>
        </c:ser>
        <c:ser>
          <c:idx val="2"/>
          <c:order val="2"/>
          <c:tx>
            <c:strRef>
              <c:f>'Ark1'!$A$4</c:f>
              <c:strCache>
                <c:ptCount val="1"/>
                <c:pt idx="0">
                  <c:v>Passe stor grad</c:v>
                </c:pt>
              </c:strCache>
            </c:strRef>
          </c:tx>
          <c:dLbls>
            <c:showVal val="1"/>
          </c:dLbls>
          <c:val>
            <c:numRef>
              <c:f>'Ark1'!$B$4:$E$4</c:f>
              <c:numCache>
                <c:formatCode>0</c:formatCode>
                <c:ptCount val="4"/>
                <c:pt idx="0">
                  <c:v>8.0943509999999996</c:v>
                </c:pt>
                <c:pt idx="1">
                  <c:v>2.9524199999999965</c:v>
                </c:pt>
                <c:pt idx="2">
                  <c:v>7.8423210000000001</c:v>
                </c:pt>
                <c:pt idx="3">
                  <c:v>3.2480180000000001</c:v>
                </c:pt>
              </c:numCache>
            </c:numRef>
          </c:val>
        </c:ser>
        <c:ser>
          <c:idx val="3"/>
          <c:order val="3"/>
          <c:tx>
            <c:strRef>
              <c:f>'Ark1'!$A$5</c:f>
              <c:strCache>
                <c:ptCount val="1"/>
                <c:pt idx="0">
                  <c:v>Ganske liten grad</c:v>
                </c:pt>
              </c:strCache>
            </c:strRef>
          </c:tx>
          <c:dLbls>
            <c:showVal val="1"/>
          </c:dLbls>
          <c:val>
            <c:numRef>
              <c:f>'Ark1'!$B$5:$E$5</c:f>
              <c:numCache>
                <c:formatCode>0</c:formatCode>
                <c:ptCount val="4"/>
                <c:pt idx="0">
                  <c:v>15.030329999999999</c:v>
                </c:pt>
                <c:pt idx="1">
                  <c:v>7.9326569999999998</c:v>
                </c:pt>
                <c:pt idx="2">
                  <c:v>13.909180000000006</c:v>
                </c:pt>
                <c:pt idx="3">
                  <c:v>6.7671149999999871</c:v>
                </c:pt>
              </c:numCache>
            </c:numRef>
          </c:val>
        </c:ser>
        <c:ser>
          <c:idx val="4"/>
          <c:order val="4"/>
          <c:tx>
            <c:strRef>
              <c:f>'Ark1'!$A$6</c:f>
              <c:strCache>
                <c:ptCount val="1"/>
                <c:pt idx="0">
                  <c:v>Svært liten grad</c:v>
                </c:pt>
              </c:strCache>
            </c:strRef>
          </c:tx>
          <c:dLbls>
            <c:showVal val="1"/>
          </c:dLbls>
          <c:val>
            <c:numRef>
              <c:f>'Ark1'!$B$6:$E$6</c:f>
              <c:numCache>
                <c:formatCode>0</c:formatCode>
                <c:ptCount val="4"/>
                <c:pt idx="0">
                  <c:v>59.067190000000011</c:v>
                </c:pt>
                <c:pt idx="1">
                  <c:v>71.695099999999982</c:v>
                </c:pt>
                <c:pt idx="2">
                  <c:v>60.05171</c:v>
                </c:pt>
                <c:pt idx="3">
                  <c:v>72.189620000000005</c:v>
                </c:pt>
              </c:numCache>
            </c:numRef>
          </c:val>
        </c:ser>
        <c:overlap val="100"/>
        <c:axId val="200800512"/>
        <c:axId val="200818688"/>
      </c:barChart>
      <c:catAx>
        <c:axId val="200800512"/>
        <c:scaling>
          <c:orientation val="minMax"/>
        </c:scaling>
        <c:delete val="1"/>
        <c:axPos val="l"/>
        <c:numFmt formatCode="General" sourceLinked="1"/>
        <c:tickLblPos val="none"/>
        <c:crossAx val="200818688"/>
        <c:crosses val="autoZero"/>
        <c:auto val="1"/>
        <c:lblAlgn val="ctr"/>
        <c:lblOffset val="100"/>
      </c:catAx>
      <c:valAx>
        <c:axId val="200818688"/>
        <c:scaling>
          <c:orientation val="minMax"/>
          <c:max val="100"/>
          <c:min val="0"/>
        </c:scaling>
        <c:axPos val="b"/>
        <c:numFmt formatCode="0" sourceLinked="1"/>
        <c:tickLblPos val="low"/>
        <c:spPr>
          <a:ln w="12700">
            <a:solidFill>
              <a:srgbClr val="000000"/>
            </a:solidFill>
            <a:prstDash val="solid"/>
          </a:ln>
          <a:effectLst/>
        </c:spPr>
        <c:txPr>
          <a:bodyPr/>
          <a:lstStyle/>
          <a:p>
            <a:pPr>
              <a:defRPr sz="1100" b="0">
                <a:solidFill>
                  <a:srgbClr val="000000"/>
                </a:solidFill>
              </a:defRPr>
            </a:pPr>
            <a:endParaRPr lang="nb-NO"/>
          </a:p>
        </c:txPr>
        <c:crossAx val="200800512"/>
        <c:crosses val="autoZero"/>
        <c:crossBetween val="between"/>
      </c:valAx>
    </c:plotArea>
    <c:legend>
      <c:legendPos val="r"/>
      <c:layout>
        <c:manualLayout>
          <c:xMode val="edge"/>
          <c:yMode val="edge"/>
          <c:x val="0.82003457008008662"/>
          <c:y val="0.74837939232665174"/>
          <c:w val="0.15439187952655442"/>
          <c:h val="0.25162060767334832"/>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nb-NO"/>
  <c:chart>
    <c:plotArea>
      <c:layout/>
      <c:barChart>
        <c:barDir val="bar"/>
        <c:grouping val="stacked"/>
        <c:ser>
          <c:idx val="0"/>
          <c:order val="0"/>
          <c:tx>
            <c:strRef>
              <c:f>'Ark1'!$A$2</c:f>
              <c:strCache>
                <c:ptCount val="1"/>
                <c:pt idx="0">
                  <c:v>I svært stor grad</c:v>
                </c:pt>
              </c:strCache>
            </c:strRef>
          </c:tx>
          <c:spPr>
            <a:solidFill>
              <a:srgbClr val="FF6633"/>
            </a:solidFill>
            <a:ln w="25400">
              <a:noFill/>
            </a:ln>
          </c:spPr>
          <c:dLbls>
            <c:showVal val="1"/>
          </c:dLbls>
          <c:val>
            <c:numRef>
              <c:f>'Ark1'!$B$2</c:f>
              <c:numCache>
                <c:formatCode>0</c:formatCode>
                <c:ptCount val="1"/>
                <c:pt idx="0">
                  <c:v>4.8706940000000003</c:v>
                </c:pt>
              </c:numCache>
            </c:numRef>
          </c:val>
        </c:ser>
        <c:ser>
          <c:idx val="1"/>
          <c:order val="1"/>
          <c:tx>
            <c:strRef>
              <c:f>'Ark1'!$A$3</c:f>
              <c:strCache>
                <c:ptCount val="1"/>
                <c:pt idx="0">
                  <c:v>Ganske stor grad</c:v>
                </c:pt>
              </c:strCache>
            </c:strRef>
          </c:tx>
          <c:spPr>
            <a:solidFill>
              <a:srgbClr val="3399CC"/>
            </a:solidFill>
            <a:ln w="25400">
              <a:noFill/>
            </a:ln>
          </c:spPr>
          <c:dLbls>
            <c:showVal val="1"/>
          </c:dLbls>
          <c:val>
            <c:numRef>
              <c:f>'Ark1'!$B$3</c:f>
              <c:numCache>
                <c:formatCode>0</c:formatCode>
                <c:ptCount val="1"/>
                <c:pt idx="0">
                  <c:v>4.1658819999999883</c:v>
                </c:pt>
              </c:numCache>
            </c:numRef>
          </c:val>
        </c:ser>
        <c:ser>
          <c:idx val="2"/>
          <c:order val="2"/>
          <c:tx>
            <c:strRef>
              <c:f>'Ark1'!$A$4</c:f>
              <c:strCache>
                <c:ptCount val="1"/>
                <c:pt idx="0">
                  <c:v>Passe stor grad</c:v>
                </c:pt>
              </c:strCache>
            </c:strRef>
          </c:tx>
          <c:dLbls>
            <c:showVal val="1"/>
          </c:dLbls>
          <c:val>
            <c:numRef>
              <c:f>'Ark1'!$B$4</c:f>
              <c:numCache>
                <c:formatCode>0</c:formatCode>
                <c:ptCount val="1"/>
                <c:pt idx="0">
                  <c:v>4.4536990000000083</c:v>
                </c:pt>
              </c:numCache>
            </c:numRef>
          </c:val>
        </c:ser>
        <c:ser>
          <c:idx val="3"/>
          <c:order val="3"/>
          <c:tx>
            <c:strRef>
              <c:f>'Ark1'!$A$5</c:f>
              <c:strCache>
                <c:ptCount val="1"/>
                <c:pt idx="0">
                  <c:v>Ganske liten grad</c:v>
                </c:pt>
              </c:strCache>
            </c:strRef>
          </c:tx>
          <c:dLbls>
            <c:showVal val="1"/>
          </c:dLbls>
          <c:val>
            <c:numRef>
              <c:f>'Ark1'!$B$5</c:f>
              <c:numCache>
                <c:formatCode>0</c:formatCode>
                <c:ptCount val="1"/>
                <c:pt idx="0">
                  <c:v>8.2583839999999995</c:v>
                </c:pt>
              </c:numCache>
            </c:numRef>
          </c:val>
        </c:ser>
        <c:ser>
          <c:idx val="4"/>
          <c:order val="4"/>
          <c:tx>
            <c:strRef>
              <c:f>'Ark1'!$A$6</c:f>
              <c:strCache>
                <c:ptCount val="1"/>
                <c:pt idx="0">
                  <c:v>Svært liten grad</c:v>
                </c:pt>
              </c:strCache>
            </c:strRef>
          </c:tx>
          <c:dLbls>
            <c:showVal val="1"/>
          </c:dLbls>
          <c:val>
            <c:numRef>
              <c:f>'Ark1'!$B$6</c:f>
              <c:numCache>
                <c:formatCode>0</c:formatCode>
                <c:ptCount val="1"/>
                <c:pt idx="0">
                  <c:v>70.089680000000001</c:v>
                </c:pt>
              </c:numCache>
            </c:numRef>
          </c:val>
        </c:ser>
        <c:overlap val="100"/>
        <c:axId val="200967296"/>
        <c:axId val="200968832"/>
      </c:barChart>
      <c:catAx>
        <c:axId val="200967296"/>
        <c:scaling>
          <c:orientation val="minMax"/>
        </c:scaling>
        <c:delete val="1"/>
        <c:axPos val="l"/>
        <c:numFmt formatCode="General" sourceLinked="1"/>
        <c:tickLblPos val="none"/>
        <c:crossAx val="200968832"/>
        <c:crosses val="autoZero"/>
        <c:auto val="1"/>
        <c:lblAlgn val="ctr"/>
        <c:lblOffset val="100"/>
      </c:catAx>
      <c:valAx>
        <c:axId val="200968832"/>
        <c:scaling>
          <c:orientation val="minMax"/>
          <c:max val="100"/>
          <c:min val="0"/>
        </c:scaling>
        <c:axPos val="b"/>
        <c:numFmt formatCode="0" sourceLinked="1"/>
        <c:tickLblPos val="low"/>
        <c:spPr>
          <a:ln w="12700">
            <a:solidFill>
              <a:srgbClr val="000000"/>
            </a:solidFill>
            <a:prstDash val="solid"/>
          </a:ln>
          <a:effectLst/>
        </c:spPr>
        <c:txPr>
          <a:bodyPr/>
          <a:lstStyle/>
          <a:p>
            <a:pPr>
              <a:defRPr sz="1100" b="0">
                <a:solidFill>
                  <a:srgbClr val="000000"/>
                </a:solidFill>
              </a:defRPr>
            </a:pPr>
            <a:endParaRPr lang="nb-NO"/>
          </a:p>
        </c:txPr>
        <c:crossAx val="200967296"/>
        <c:crosses val="autoZero"/>
        <c:crossBetween val="between"/>
      </c:valAx>
    </c:plotArea>
    <c:legend>
      <c:legendPos val="r"/>
      <c:layout>
        <c:manualLayout>
          <c:xMode val="edge"/>
          <c:yMode val="edge"/>
          <c:x val="0.82152922527549099"/>
          <c:y val="0.37418958710493677"/>
          <c:w val="0.15439187952655442"/>
          <c:h val="0.25162060767334832"/>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nb-NO"/>
  <c:chart>
    <c:plotArea>
      <c:layout/>
      <c:barChart>
        <c:barDir val="bar"/>
        <c:grouping val="stacked"/>
        <c:ser>
          <c:idx val="0"/>
          <c:order val="0"/>
          <c:tx>
            <c:strRef>
              <c:f>'Ark1'!$A$2</c:f>
              <c:strCache>
                <c:ptCount val="1"/>
                <c:pt idx="0">
                  <c:v>I svært stor grad</c:v>
                </c:pt>
              </c:strCache>
            </c:strRef>
          </c:tx>
          <c:spPr>
            <a:solidFill>
              <a:srgbClr val="FF6633"/>
            </a:solidFill>
            <a:ln w="25400">
              <a:noFill/>
            </a:ln>
          </c:spPr>
          <c:dLbls>
            <c:showVal val="1"/>
          </c:dLbls>
          <c:val>
            <c:numRef>
              <c:f>'Ark1'!$B$2:$D$2</c:f>
              <c:numCache>
                <c:formatCode>0</c:formatCode>
                <c:ptCount val="3"/>
                <c:pt idx="0">
                  <c:v>5.7559799999999965</c:v>
                </c:pt>
                <c:pt idx="1">
                  <c:v>5.0450929999999996</c:v>
                </c:pt>
                <c:pt idx="2">
                  <c:v>5.7515210000000003</c:v>
                </c:pt>
              </c:numCache>
            </c:numRef>
          </c:val>
        </c:ser>
        <c:ser>
          <c:idx val="1"/>
          <c:order val="1"/>
          <c:tx>
            <c:strRef>
              <c:f>'Ark1'!$A$3</c:f>
              <c:strCache>
                <c:ptCount val="1"/>
                <c:pt idx="0">
                  <c:v>Ganske stor grad</c:v>
                </c:pt>
              </c:strCache>
            </c:strRef>
          </c:tx>
          <c:spPr>
            <a:solidFill>
              <a:srgbClr val="3399CC"/>
            </a:solidFill>
            <a:ln w="25400">
              <a:noFill/>
            </a:ln>
          </c:spPr>
          <c:dLbls>
            <c:showVal val="1"/>
          </c:dLbls>
          <c:val>
            <c:numRef>
              <c:f>'Ark1'!$B$3:$D$3</c:f>
              <c:numCache>
                <c:formatCode>0</c:formatCode>
                <c:ptCount val="3"/>
                <c:pt idx="0">
                  <c:v>7.4498350000000002</c:v>
                </c:pt>
                <c:pt idx="1">
                  <c:v>5.2164690000000071</c:v>
                </c:pt>
                <c:pt idx="2">
                  <c:v>3.5448249999999999</c:v>
                </c:pt>
              </c:numCache>
            </c:numRef>
          </c:val>
        </c:ser>
        <c:ser>
          <c:idx val="2"/>
          <c:order val="2"/>
          <c:tx>
            <c:strRef>
              <c:f>'Ark1'!$A$4</c:f>
              <c:strCache>
                <c:ptCount val="1"/>
                <c:pt idx="0">
                  <c:v>Passe stor grad</c:v>
                </c:pt>
              </c:strCache>
            </c:strRef>
          </c:tx>
          <c:dLbls>
            <c:showVal val="1"/>
          </c:dLbls>
          <c:val>
            <c:numRef>
              <c:f>'Ark1'!$B$4:$D$4</c:f>
              <c:numCache>
                <c:formatCode>0</c:formatCode>
                <c:ptCount val="3"/>
                <c:pt idx="0">
                  <c:v>9.4286239999999992</c:v>
                </c:pt>
                <c:pt idx="1">
                  <c:v>7.9037769999999998</c:v>
                </c:pt>
                <c:pt idx="2">
                  <c:v>3.1004960000000001</c:v>
                </c:pt>
              </c:numCache>
            </c:numRef>
          </c:val>
        </c:ser>
        <c:ser>
          <c:idx val="3"/>
          <c:order val="3"/>
          <c:tx>
            <c:strRef>
              <c:f>'Ark1'!$A$5</c:f>
              <c:strCache>
                <c:ptCount val="1"/>
                <c:pt idx="0">
                  <c:v>Ganske liten grad</c:v>
                </c:pt>
              </c:strCache>
            </c:strRef>
          </c:tx>
          <c:dLbls>
            <c:showVal val="1"/>
          </c:dLbls>
          <c:val>
            <c:numRef>
              <c:f>'Ark1'!$B$5:$D$5</c:f>
              <c:numCache>
                <c:formatCode>0</c:formatCode>
                <c:ptCount val="3"/>
                <c:pt idx="0">
                  <c:v>16.941870000000005</c:v>
                </c:pt>
                <c:pt idx="1">
                  <c:v>14.969800000000006</c:v>
                </c:pt>
                <c:pt idx="2">
                  <c:v>6.4089799999999997</c:v>
                </c:pt>
              </c:numCache>
            </c:numRef>
          </c:val>
        </c:ser>
        <c:ser>
          <c:idx val="4"/>
          <c:order val="4"/>
          <c:tx>
            <c:strRef>
              <c:f>'Ark1'!$A$6</c:f>
              <c:strCache>
                <c:ptCount val="1"/>
                <c:pt idx="0">
                  <c:v>Svært liten grad</c:v>
                </c:pt>
              </c:strCache>
            </c:strRef>
          </c:tx>
          <c:dLbls>
            <c:showVal val="1"/>
          </c:dLbls>
          <c:val>
            <c:numRef>
              <c:f>'Ark1'!$B$6:$D$6</c:f>
              <c:numCache>
                <c:formatCode>0</c:formatCode>
                <c:ptCount val="3"/>
                <c:pt idx="0">
                  <c:v>53.4664</c:v>
                </c:pt>
                <c:pt idx="1">
                  <c:v>60.215590000000013</c:v>
                </c:pt>
                <c:pt idx="2">
                  <c:v>74.562010000000001</c:v>
                </c:pt>
              </c:numCache>
            </c:numRef>
          </c:val>
        </c:ser>
        <c:overlap val="100"/>
        <c:axId val="201146368"/>
        <c:axId val="201147904"/>
      </c:barChart>
      <c:catAx>
        <c:axId val="201146368"/>
        <c:scaling>
          <c:orientation val="minMax"/>
        </c:scaling>
        <c:delete val="1"/>
        <c:axPos val="l"/>
        <c:numFmt formatCode="General" sourceLinked="1"/>
        <c:tickLblPos val="none"/>
        <c:crossAx val="201147904"/>
        <c:crosses val="autoZero"/>
        <c:auto val="1"/>
        <c:lblAlgn val="ctr"/>
        <c:lblOffset val="100"/>
      </c:catAx>
      <c:valAx>
        <c:axId val="201147904"/>
        <c:scaling>
          <c:orientation val="minMax"/>
          <c:max val="100"/>
          <c:min val="0"/>
        </c:scaling>
        <c:axPos val="b"/>
        <c:numFmt formatCode="0" sourceLinked="1"/>
        <c:tickLblPos val="low"/>
        <c:spPr>
          <a:ln w="12700">
            <a:solidFill>
              <a:srgbClr val="000000"/>
            </a:solidFill>
            <a:prstDash val="solid"/>
          </a:ln>
          <a:effectLst/>
        </c:spPr>
        <c:txPr>
          <a:bodyPr/>
          <a:lstStyle/>
          <a:p>
            <a:pPr>
              <a:defRPr sz="1100" b="0">
                <a:solidFill>
                  <a:srgbClr val="000000"/>
                </a:solidFill>
              </a:defRPr>
            </a:pPr>
            <a:endParaRPr lang="nb-NO"/>
          </a:p>
        </c:txPr>
        <c:crossAx val="201146368"/>
        <c:crosses val="autoZero"/>
        <c:crossBetween val="between"/>
      </c:valAx>
    </c:plotArea>
    <c:legend>
      <c:legendPos val="r"/>
      <c:layout>
        <c:manualLayout>
          <c:xMode val="edge"/>
          <c:yMode val="edge"/>
          <c:x val="0.83797043242493341"/>
          <c:y val="0.74837939232665174"/>
          <c:w val="0.15439187952655442"/>
          <c:h val="0.25162060767334832"/>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nb-NO"/>
  <c:chart>
    <c:plotArea>
      <c:layout/>
      <c:barChart>
        <c:barDir val="col"/>
        <c:grouping val="clustered"/>
        <c:varyColors val="1"/>
        <c:ser>
          <c:idx val="0"/>
          <c:order val="0"/>
          <c:dLbls>
            <c:txPr>
              <a:bodyPr/>
              <a:lstStyle/>
              <a:p>
                <a:pPr>
                  <a:defRPr sz="800"/>
                </a:pPr>
                <a:endParaRPr lang="nb-NO"/>
              </a:p>
            </c:txPr>
            <c:showVal val="1"/>
          </c:dLbls>
          <c:cat>
            <c:strRef>
              <c:f>'Ark1'!$B$31:$E$31</c:f>
              <c:strCache>
                <c:ptCount val="4"/>
                <c:pt idx="0">
                  <c:v>18-29 år</c:v>
                </c:pt>
                <c:pt idx="1">
                  <c:v>30-39 år</c:v>
                </c:pt>
                <c:pt idx="2">
                  <c:v>40-59 år</c:v>
                </c:pt>
                <c:pt idx="3">
                  <c:v>60 +år</c:v>
                </c:pt>
              </c:strCache>
            </c:strRef>
          </c:cat>
          <c:val>
            <c:numRef>
              <c:f>'Ark1'!$B$32:$E$32</c:f>
              <c:numCache>
                <c:formatCode>###.#\%</c:formatCode>
                <c:ptCount val="4"/>
                <c:pt idx="0">
                  <c:v>39</c:v>
                </c:pt>
                <c:pt idx="1">
                  <c:v>36</c:v>
                </c:pt>
                <c:pt idx="2">
                  <c:v>44</c:v>
                </c:pt>
                <c:pt idx="3">
                  <c:v>60</c:v>
                </c:pt>
              </c:numCache>
            </c:numRef>
          </c:val>
        </c:ser>
        <c:axId val="168314368"/>
        <c:axId val="168315904"/>
      </c:barChart>
      <c:catAx>
        <c:axId val="168314368"/>
        <c:scaling>
          <c:orientation val="minMax"/>
        </c:scaling>
        <c:axPos val="b"/>
        <c:tickLblPos val="nextTo"/>
        <c:spPr>
          <a:ln>
            <a:noFill/>
          </a:ln>
        </c:spPr>
        <c:txPr>
          <a:bodyPr/>
          <a:lstStyle/>
          <a:p>
            <a:pPr>
              <a:defRPr sz="800"/>
            </a:pPr>
            <a:endParaRPr lang="nb-NO"/>
          </a:p>
        </c:txPr>
        <c:crossAx val="168315904"/>
        <c:crosses val="autoZero"/>
        <c:auto val="1"/>
        <c:lblAlgn val="ctr"/>
        <c:lblOffset val="100"/>
      </c:catAx>
      <c:valAx>
        <c:axId val="168315904"/>
        <c:scaling>
          <c:orientation val="minMax"/>
        </c:scaling>
        <c:delete val="1"/>
        <c:axPos val="l"/>
        <c:numFmt formatCode="###.#\%" sourceLinked="1"/>
        <c:tickLblPos val="none"/>
        <c:crossAx val="168314368"/>
        <c:crosses val="autoZero"/>
        <c:crossBetween val="between"/>
      </c:valAx>
    </c:plotArea>
    <c:plotVisOnly val="1"/>
  </c:chart>
  <c:spPr>
    <a:ln w="25400">
      <a:solidFill>
        <a:srgbClr val="000000">
          <a:lumMod val="85000"/>
          <a:lumOff val="15000"/>
        </a:srgbClr>
      </a:solidFill>
    </a:ln>
  </c:sp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nb-NO"/>
  <c:chart>
    <c:plotArea>
      <c:layout/>
      <c:barChart>
        <c:barDir val="bar"/>
        <c:grouping val="stacked"/>
        <c:ser>
          <c:idx val="0"/>
          <c:order val="0"/>
          <c:tx>
            <c:strRef>
              <c:f>'Ark1'!$A$2</c:f>
              <c:strCache>
                <c:ptCount val="1"/>
                <c:pt idx="0">
                  <c:v>I svært stor grad</c:v>
                </c:pt>
              </c:strCache>
            </c:strRef>
          </c:tx>
          <c:spPr>
            <a:solidFill>
              <a:srgbClr val="FF6633"/>
            </a:solidFill>
            <a:ln w="25400">
              <a:noFill/>
            </a:ln>
          </c:spPr>
          <c:dLbls>
            <c:showVal val="1"/>
          </c:dLbls>
          <c:val>
            <c:numRef>
              <c:f>'Ark1'!$B$2:$D$2</c:f>
              <c:numCache>
                <c:formatCode>0</c:formatCode>
                <c:ptCount val="3"/>
                <c:pt idx="0">
                  <c:v>5.1437539999999995</c:v>
                </c:pt>
                <c:pt idx="1">
                  <c:v>5.8261879999999922</c:v>
                </c:pt>
                <c:pt idx="2">
                  <c:v>5.7895979999999998</c:v>
                </c:pt>
              </c:numCache>
            </c:numRef>
          </c:val>
        </c:ser>
        <c:ser>
          <c:idx val="1"/>
          <c:order val="1"/>
          <c:tx>
            <c:strRef>
              <c:f>'Ark1'!$A$3</c:f>
              <c:strCache>
                <c:ptCount val="1"/>
                <c:pt idx="0">
                  <c:v>Ganske stor grad</c:v>
                </c:pt>
              </c:strCache>
            </c:strRef>
          </c:tx>
          <c:spPr>
            <a:solidFill>
              <a:srgbClr val="3399CC"/>
            </a:solidFill>
            <a:ln w="25400">
              <a:noFill/>
            </a:ln>
          </c:spPr>
          <c:dLbls>
            <c:showVal val="1"/>
          </c:dLbls>
          <c:val>
            <c:numRef>
              <c:f>'Ark1'!$B$3:$D$3</c:f>
              <c:numCache>
                <c:formatCode>0</c:formatCode>
                <c:ptCount val="3"/>
                <c:pt idx="0">
                  <c:v>4.7372259999999997</c:v>
                </c:pt>
                <c:pt idx="1">
                  <c:v>7.5840959999999935</c:v>
                </c:pt>
                <c:pt idx="2">
                  <c:v>5.7812830000000073</c:v>
                </c:pt>
              </c:numCache>
            </c:numRef>
          </c:val>
        </c:ser>
        <c:ser>
          <c:idx val="2"/>
          <c:order val="2"/>
          <c:tx>
            <c:strRef>
              <c:f>'Ark1'!$A$4</c:f>
              <c:strCache>
                <c:ptCount val="1"/>
                <c:pt idx="0">
                  <c:v>Passe stor grad</c:v>
                </c:pt>
              </c:strCache>
            </c:strRef>
          </c:tx>
          <c:dLbls>
            <c:showVal val="1"/>
          </c:dLbls>
          <c:val>
            <c:numRef>
              <c:f>'Ark1'!$B$4:$D$4</c:f>
              <c:numCache>
                <c:formatCode>0</c:formatCode>
                <c:ptCount val="3"/>
                <c:pt idx="0">
                  <c:v>7.9676819999999955</c:v>
                </c:pt>
                <c:pt idx="1">
                  <c:v>11.12074</c:v>
                </c:pt>
                <c:pt idx="2">
                  <c:v>9.2476539999999989</c:v>
                </c:pt>
              </c:numCache>
            </c:numRef>
          </c:val>
        </c:ser>
        <c:ser>
          <c:idx val="3"/>
          <c:order val="3"/>
          <c:tx>
            <c:strRef>
              <c:f>'Ark1'!$A$5</c:f>
              <c:strCache>
                <c:ptCount val="1"/>
                <c:pt idx="0">
                  <c:v>Ganske liten grad</c:v>
                </c:pt>
              </c:strCache>
            </c:strRef>
          </c:tx>
          <c:dLbls>
            <c:showVal val="1"/>
          </c:dLbls>
          <c:val>
            <c:numRef>
              <c:f>'Ark1'!$B$5:$D$5</c:f>
              <c:numCache>
                <c:formatCode>0</c:formatCode>
                <c:ptCount val="3"/>
                <c:pt idx="0">
                  <c:v>12.809380000000004</c:v>
                </c:pt>
                <c:pt idx="1">
                  <c:v>16.877610000000001</c:v>
                </c:pt>
                <c:pt idx="2">
                  <c:v>13.191879999999999</c:v>
                </c:pt>
              </c:numCache>
            </c:numRef>
          </c:val>
        </c:ser>
        <c:ser>
          <c:idx val="4"/>
          <c:order val="4"/>
          <c:tx>
            <c:strRef>
              <c:f>'Ark1'!$A$6</c:f>
              <c:strCache>
                <c:ptCount val="1"/>
                <c:pt idx="0">
                  <c:v>Svært liten grad</c:v>
                </c:pt>
              </c:strCache>
            </c:strRef>
          </c:tx>
          <c:dLbls>
            <c:showVal val="1"/>
          </c:dLbls>
          <c:val>
            <c:numRef>
              <c:f>'Ark1'!$B$6:$D$6</c:f>
              <c:numCache>
                <c:formatCode>0</c:formatCode>
                <c:ptCount val="3"/>
                <c:pt idx="0">
                  <c:v>61.92257000000005</c:v>
                </c:pt>
                <c:pt idx="1">
                  <c:v>51.240080000000006</c:v>
                </c:pt>
                <c:pt idx="2">
                  <c:v>58.771740000000001</c:v>
                </c:pt>
              </c:numCache>
            </c:numRef>
          </c:val>
        </c:ser>
        <c:overlap val="100"/>
        <c:axId val="201341568"/>
        <c:axId val="201380224"/>
      </c:barChart>
      <c:catAx>
        <c:axId val="201341568"/>
        <c:scaling>
          <c:orientation val="minMax"/>
        </c:scaling>
        <c:delete val="1"/>
        <c:axPos val="l"/>
        <c:numFmt formatCode="General" sourceLinked="1"/>
        <c:tickLblPos val="none"/>
        <c:crossAx val="201380224"/>
        <c:crosses val="autoZero"/>
        <c:auto val="1"/>
        <c:lblAlgn val="ctr"/>
        <c:lblOffset val="100"/>
      </c:catAx>
      <c:valAx>
        <c:axId val="201380224"/>
        <c:scaling>
          <c:orientation val="minMax"/>
          <c:max val="100"/>
          <c:min val="0"/>
        </c:scaling>
        <c:axPos val="b"/>
        <c:numFmt formatCode="0" sourceLinked="1"/>
        <c:tickLblPos val="low"/>
        <c:spPr>
          <a:ln w="12700">
            <a:solidFill>
              <a:srgbClr val="000000"/>
            </a:solidFill>
            <a:prstDash val="solid"/>
          </a:ln>
          <a:effectLst/>
        </c:spPr>
        <c:txPr>
          <a:bodyPr/>
          <a:lstStyle/>
          <a:p>
            <a:pPr>
              <a:defRPr sz="1100" b="0">
                <a:solidFill>
                  <a:srgbClr val="000000"/>
                </a:solidFill>
              </a:defRPr>
            </a:pPr>
            <a:endParaRPr lang="nb-NO"/>
          </a:p>
        </c:txPr>
        <c:crossAx val="201341568"/>
        <c:crosses val="autoZero"/>
        <c:crossBetween val="between"/>
      </c:valAx>
    </c:plotArea>
    <c:legend>
      <c:legendPos val="r"/>
      <c:layout>
        <c:manualLayout>
          <c:xMode val="edge"/>
          <c:yMode val="edge"/>
          <c:x val="0.83797043242493374"/>
          <c:y val="0.74837939232665174"/>
          <c:w val="0.15439187952655442"/>
          <c:h val="0.25162060767334832"/>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nb-NO"/>
  <c:chart>
    <c:plotArea>
      <c:layout/>
      <c:barChart>
        <c:barDir val="bar"/>
        <c:grouping val="stacked"/>
        <c:ser>
          <c:idx val="0"/>
          <c:order val="0"/>
          <c:tx>
            <c:strRef>
              <c:f>'Ark1'!$A$2</c:f>
              <c:strCache>
                <c:ptCount val="1"/>
                <c:pt idx="0">
                  <c:v>I svært stor grad</c:v>
                </c:pt>
              </c:strCache>
            </c:strRef>
          </c:tx>
          <c:spPr>
            <a:solidFill>
              <a:srgbClr val="FF6633"/>
            </a:solidFill>
            <a:ln w="25400">
              <a:noFill/>
            </a:ln>
          </c:spPr>
          <c:dLbls>
            <c:showVal val="1"/>
          </c:dLbls>
          <c:val>
            <c:numRef>
              <c:f>'Ark1'!$B$2:$C$2</c:f>
              <c:numCache>
                <c:formatCode>0</c:formatCode>
                <c:ptCount val="2"/>
                <c:pt idx="0">
                  <c:v>5.4200460000000001</c:v>
                </c:pt>
                <c:pt idx="1">
                  <c:v>5.459015</c:v>
                </c:pt>
              </c:numCache>
            </c:numRef>
          </c:val>
        </c:ser>
        <c:ser>
          <c:idx val="1"/>
          <c:order val="1"/>
          <c:tx>
            <c:strRef>
              <c:f>'Ark1'!$A$3</c:f>
              <c:strCache>
                <c:ptCount val="1"/>
                <c:pt idx="0">
                  <c:v>Ganske stor grad</c:v>
                </c:pt>
              </c:strCache>
            </c:strRef>
          </c:tx>
          <c:spPr>
            <a:solidFill>
              <a:srgbClr val="3399CC"/>
            </a:solidFill>
            <a:ln w="25400">
              <a:noFill/>
            </a:ln>
          </c:spPr>
          <c:dLbls>
            <c:showVal val="1"/>
          </c:dLbls>
          <c:val>
            <c:numRef>
              <c:f>'Ark1'!$B$3:$C$3</c:f>
              <c:numCache>
                <c:formatCode>0</c:formatCode>
                <c:ptCount val="2"/>
                <c:pt idx="0">
                  <c:v>4.3233430000000004</c:v>
                </c:pt>
                <c:pt idx="1">
                  <c:v>3.3734779999999978</c:v>
                </c:pt>
              </c:numCache>
            </c:numRef>
          </c:val>
        </c:ser>
        <c:ser>
          <c:idx val="2"/>
          <c:order val="2"/>
          <c:tx>
            <c:strRef>
              <c:f>'Ark1'!$A$4</c:f>
              <c:strCache>
                <c:ptCount val="1"/>
                <c:pt idx="0">
                  <c:v>Passe stor grad</c:v>
                </c:pt>
              </c:strCache>
            </c:strRef>
          </c:tx>
          <c:dLbls>
            <c:showVal val="1"/>
          </c:dLbls>
          <c:val>
            <c:numRef>
              <c:f>'Ark1'!$B$4:$C$4</c:f>
              <c:numCache>
                <c:formatCode>0</c:formatCode>
                <c:ptCount val="2"/>
                <c:pt idx="0">
                  <c:v>6.4453820000000004</c:v>
                </c:pt>
                <c:pt idx="1">
                  <c:v>4.8911199999999955</c:v>
                </c:pt>
              </c:numCache>
            </c:numRef>
          </c:val>
        </c:ser>
        <c:ser>
          <c:idx val="3"/>
          <c:order val="3"/>
          <c:tx>
            <c:strRef>
              <c:f>'Ark1'!$A$5</c:f>
              <c:strCache>
                <c:ptCount val="1"/>
                <c:pt idx="0">
                  <c:v>Ganske liten grad</c:v>
                </c:pt>
              </c:strCache>
            </c:strRef>
          </c:tx>
          <c:dLbls>
            <c:showVal val="1"/>
          </c:dLbls>
          <c:val>
            <c:numRef>
              <c:f>'Ark1'!$B$5:$C$5</c:f>
              <c:numCache>
                <c:formatCode>0</c:formatCode>
                <c:ptCount val="2"/>
                <c:pt idx="0">
                  <c:v>12.37824</c:v>
                </c:pt>
                <c:pt idx="1">
                  <c:v>7.4518570000000004</c:v>
                </c:pt>
              </c:numCache>
            </c:numRef>
          </c:val>
        </c:ser>
        <c:ser>
          <c:idx val="4"/>
          <c:order val="4"/>
          <c:tx>
            <c:strRef>
              <c:f>'Ark1'!$A$6</c:f>
              <c:strCache>
                <c:ptCount val="1"/>
                <c:pt idx="0">
                  <c:v>Svært liten grad</c:v>
                </c:pt>
              </c:strCache>
            </c:strRef>
          </c:tx>
          <c:dLbls>
            <c:showVal val="1"/>
          </c:dLbls>
          <c:val>
            <c:numRef>
              <c:f>'Ark1'!$B$6:$C$6</c:f>
              <c:numCache>
                <c:formatCode>0</c:formatCode>
                <c:ptCount val="2"/>
                <c:pt idx="0">
                  <c:v>64.191689999999994</c:v>
                </c:pt>
                <c:pt idx="1">
                  <c:v>71.304300000000012</c:v>
                </c:pt>
              </c:numCache>
            </c:numRef>
          </c:val>
        </c:ser>
        <c:overlap val="100"/>
        <c:axId val="201545216"/>
        <c:axId val="201546752"/>
      </c:barChart>
      <c:catAx>
        <c:axId val="201545216"/>
        <c:scaling>
          <c:orientation val="minMax"/>
        </c:scaling>
        <c:delete val="1"/>
        <c:axPos val="l"/>
        <c:numFmt formatCode="General" sourceLinked="1"/>
        <c:tickLblPos val="none"/>
        <c:crossAx val="201546752"/>
        <c:crosses val="autoZero"/>
        <c:auto val="1"/>
        <c:lblAlgn val="ctr"/>
        <c:lblOffset val="100"/>
      </c:catAx>
      <c:valAx>
        <c:axId val="201546752"/>
        <c:scaling>
          <c:orientation val="minMax"/>
          <c:max val="100"/>
          <c:min val="0"/>
        </c:scaling>
        <c:axPos val="b"/>
        <c:numFmt formatCode="0" sourceLinked="1"/>
        <c:tickLblPos val="low"/>
        <c:spPr>
          <a:ln w="12700">
            <a:solidFill>
              <a:srgbClr val="000000"/>
            </a:solidFill>
            <a:prstDash val="solid"/>
          </a:ln>
          <a:effectLst/>
        </c:spPr>
        <c:txPr>
          <a:bodyPr/>
          <a:lstStyle/>
          <a:p>
            <a:pPr>
              <a:defRPr sz="1100" b="0">
                <a:solidFill>
                  <a:srgbClr val="000000"/>
                </a:solidFill>
              </a:defRPr>
            </a:pPr>
            <a:endParaRPr lang="nb-NO"/>
          </a:p>
        </c:txPr>
        <c:crossAx val="201545216"/>
        <c:crosses val="autoZero"/>
        <c:crossBetween val="between"/>
      </c:valAx>
    </c:plotArea>
    <c:legend>
      <c:legendPos val="r"/>
      <c:layout>
        <c:manualLayout>
          <c:xMode val="edge"/>
          <c:yMode val="edge"/>
          <c:x val="0.84560812047344658"/>
          <c:y val="0.73707047353153043"/>
          <c:w val="0.15439187952655442"/>
          <c:h val="0.25162060767334832"/>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nb-NO"/>
  <c:chart>
    <c:plotArea>
      <c:layout/>
      <c:barChart>
        <c:barDir val="bar"/>
        <c:grouping val="stacked"/>
        <c:ser>
          <c:idx val="0"/>
          <c:order val="0"/>
          <c:tx>
            <c:strRef>
              <c:f>'Ark1'!$A$2</c:f>
              <c:strCache>
                <c:ptCount val="1"/>
                <c:pt idx="0">
                  <c:v>I svært stor grad</c:v>
                </c:pt>
              </c:strCache>
            </c:strRef>
          </c:tx>
          <c:spPr>
            <a:solidFill>
              <a:srgbClr val="FF6633"/>
            </a:solidFill>
            <a:ln w="25400">
              <a:noFill/>
            </a:ln>
          </c:spPr>
          <c:dLbls>
            <c:showVal val="1"/>
          </c:dLbls>
          <c:val>
            <c:numRef>
              <c:f>'Ark1'!$B$2:$C$2</c:f>
              <c:numCache>
                <c:formatCode>0</c:formatCode>
                <c:ptCount val="2"/>
                <c:pt idx="0">
                  <c:v>6.2972260000000002</c:v>
                </c:pt>
                <c:pt idx="1">
                  <c:v>6.3596940000000002</c:v>
                </c:pt>
              </c:numCache>
            </c:numRef>
          </c:val>
        </c:ser>
        <c:ser>
          <c:idx val="1"/>
          <c:order val="1"/>
          <c:tx>
            <c:strRef>
              <c:f>'Ark1'!$A$3</c:f>
              <c:strCache>
                <c:ptCount val="1"/>
                <c:pt idx="0">
                  <c:v>Ganske stor grad</c:v>
                </c:pt>
              </c:strCache>
            </c:strRef>
          </c:tx>
          <c:spPr>
            <a:solidFill>
              <a:srgbClr val="3399CC"/>
            </a:solidFill>
            <a:ln w="25400">
              <a:noFill/>
            </a:ln>
          </c:spPr>
          <c:dLbls>
            <c:showVal val="1"/>
          </c:dLbls>
          <c:val>
            <c:numRef>
              <c:f>'Ark1'!$B$3:$C$3</c:f>
              <c:numCache>
                <c:formatCode>0</c:formatCode>
                <c:ptCount val="2"/>
                <c:pt idx="0">
                  <c:v>5.5592129999999997</c:v>
                </c:pt>
                <c:pt idx="1">
                  <c:v>5.4846240000000002</c:v>
                </c:pt>
              </c:numCache>
            </c:numRef>
          </c:val>
        </c:ser>
        <c:ser>
          <c:idx val="2"/>
          <c:order val="2"/>
          <c:tx>
            <c:strRef>
              <c:f>'Ark1'!$A$4</c:f>
              <c:strCache>
                <c:ptCount val="1"/>
                <c:pt idx="0">
                  <c:v>Passe stor grad</c:v>
                </c:pt>
              </c:strCache>
            </c:strRef>
          </c:tx>
          <c:dLbls>
            <c:showVal val="1"/>
          </c:dLbls>
          <c:val>
            <c:numRef>
              <c:f>'Ark1'!$B$4:$C$4</c:f>
              <c:numCache>
                <c:formatCode>0</c:formatCode>
                <c:ptCount val="2"/>
                <c:pt idx="0">
                  <c:v>7.0127220000000001</c:v>
                </c:pt>
                <c:pt idx="1">
                  <c:v>7.2576359999999935</c:v>
                </c:pt>
              </c:numCache>
            </c:numRef>
          </c:val>
        </c:ser>
        <c:ser>
          <c:idx val="3"/>
          <c:order val="3"/>
          <c:tx>
            <c:strRef>
              <c:f>'Ark1'!$A$5</c:f>
              <c:strCache>
                <c:ptCount val="1"/>
                <c:pt idx="0">
                  <c:v>Ganske liten grad</c:v>
                </c:pt>
              </c:strCache>
            </c:strRef>
          </c:tx>
          <c:dLbls>
            <c:showVal val="1"/>
          </c:dLbls>
          <c:val>
            <c:numRef>
              <c:f>'Ark1'!$B$5:$C$5</c:f>
              <c:numCache>
                <c:formatCode>0</c:formatCode>
                <c:ptCount val="2"/>
                <c:pt idx="0">
                  <c:v>12.488900000000001</c:v>
                </c:pt>
                <c:pt idx="1">
                  <c:v>12.916260000000001</c:v>
                </c:pt>
              </c:numCache>
            </c:numRef>
          </c:val>
        </c:ser>
        <c:ser>
          <c:idx val="4"/>
          <c:order val="4"/>
          <c:tx>
            <c:strRef>
              <c:f>'Ark1'!$A$6</c:f>
              <c:strCache>
                <c:ptCount val="1"/>
                <c:pt idx="0">
                  <c:v>Svært liten grad</c:v>
                </c:pt>
              </c:strCache>
            </c:strRef>
          </c:tx>
          <c:dLbls>
            <c:showVal val="1"/>
          </c:dLbls>
          <c:val>
            <c:numRef>
              <c:f>'Ark1'!$B$6:$C$6</c:f>
              <c:numCache>
                <c:formatCode>0</c:formatCode>
                <c:ptCount val="2"/>
                <c:pt idx="0">
                  <c:v>61.069320000000012</c:v>
                </c:pt>
                <c:pt idx="1">
                  <c:v>60.324110000000012</c:v>
                </c:pt>
              </c:numCache>
            </c:numRef>
          </c:val>
        </c:ser>
        <c:overlap val="100"/>
        <c:axId val="201789824"/>
        <c:axId val="201791360"/>
      </c:barChart>
      <c:catAx>
        <c:axId val="201789824"/>
        <c:scaling>
          <c:orientation val="minMax"/>
        </c:scaling>
        <c:delete val="1"/>
        <c:axPos val="l"/>
        <c:numFmt formatCode="General" sourceLinked="1"/>
        <c:tickLblPos val="none"/>
        <c:crossAx val="201791360"/>
        <c:crosses val="autoZero"/>
        <c:auto val="1"/>
        <c:lblAlgn val="ctr"/>
        <c:lblOffset val="100"/>
      </c:catAx>
      <c:valAx>
        <c:axId val="201791360"/>
        <c:scaling>
          <c:orientation val="minMax"/>
          <c:max val="100"/>
          <c:min val="0"/>
        </c:scaling>
        <c:axPos val="b"/>
        <c:numFmt formatCode="0" sourceLinked="1"/>
        <c:tickLblPos val="low"/>
        <c:spPr>
          <a:ln w="12700">
            <a:solidFill>
              <a:srgbClr val="000000"/>
            </a:solidFill>
            <a:prstDash val="solid"/>
          </a:ln>
          <a:effectLst/>
        </c:spPr>
        <c:txPr>
          <a:bodyPr/>
          <a:lstStyle/>
          <a:p>
            <a:pPr>
              <a:defRPr sz="1100" b="0">
                <a:solidFill>
                  <a:srgbClr val="000000"/>
                </a:solidFill>
              </a:defRPr>
            </a:pPr>
            <a:endParaRPr lang="nb-NO"/>
          </a:p>
        </c:txPr>
        <c:crossAx val="201789824"/>
        <c:crosses val="autoZero"/>
        <c:crossBetween val="between"/>
      </c:valAx>
    </c:plotArea>
    <c:legend>
      <c:legendPos val="r"/>
      <c:layout>
        <c:manualLayout>
          <c:xMode val="edge"/>
          <c:yMode val="edge"/>
          <c:x val="0.84560812047344691"/>
          <c:y val="0.73707047353153088"/>
          <c:w val="0.15439187952655442"/>
          <c:h val="0.25162060767334832"/>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nb-NO"/>
  <c:chart>
    <c:autoTitleDeleted val="1"/>
    <c:plotArea>
      <c:layout/>
      <c:barChart>
        <c:barDir val="col"/>
        <c:grouping val="clustered"/>
        <c:varyColors val="1"/>
        <c:ser>
          <c:idx val="0"/>
          <c:order val="0"/>
          <c:tx>
            <c:strRef>
              <c:f>'Ark1'!$B$1</c:f>
              <c:strCache>
                <c:ptCount val="1"/>
                <c:pt idx="0">
                  <c:v>Kolonne1</c:v>
                </c:pt>
              </c:strCache>
            </c:strRef>
          </c:tx>
          <c:dLbls>
            <c:showVal val="1"/>
          </c:dLbls>
          <c:cat>
            <c:strRef>
              <c:f>'Ark1'!$A$2:$A$11</c:f>
              <c:strCache>
                <c:ptCount val="10"/>
                <c:pt idx="0">
                  <c:v>Manglende empati</c:v>
                </c:pt>
                <c:pt idx="1">
                  <c:v>Maktsyk </c:v>
                </c:pt>
                <c:pt idx="2">
                  <c:v>Lavt selvbilde/lav selvtillit</c:v>
                </c:pt>
                <c:pt idx="3">
                  <c:v>Forvridd kvinne/mannssyn</c:v>
                </c:pt>
                <c:pt idx="4">
                  <c:v>Psykiske problemer/psykopati</c:v>
                </c:pt>
                <c:pt idx="5">
                  <c:v>Undertrykte seksuelle følelser</c:v>
                </c:pt>
                <c:pt idx="6">
                  <c:v>Mangel på grenser</c:v>
                </c:pt>
                <c:pt idx="7">
                  <c:v>Kuturelle problemer</c:v>
                </c:pt>
                <c:pt idx="8">
                  <c:v>Skjellsord. Dust/idiot etc</c:v>
                </c:pt>
                <c:pt idx="9">
                  <c:v>Ingen egenskaper: "Fra alle samfunnslag"</c:v>
                </c:pt>
              </c:strCache>
            </c:strRef>
          </c:cat>
          <c:val>
            <c:numRef>
              <c:f>'Ark1'!$B$2:$B$11</c:f>
              <c:numCache>
                <c:formatCode>0</c:formatCode>
                <c:ptCount val="10"/>
                <c:pt idx="0">
                  <c:v>47.429519071310104</c:v>
                </c:pt>
                <c:pt idx="1">
                  <c:v>41.956882255389658</c:v>
                </c:pt>
                <c:pt idx="2">
                  <c:v>28.689883913764511</c:v>
                </c:pt>
                <c:pt idx="3">
                  <c:v>19.071310116086234</c:v>
                </c:pt>
                <c:pt idx="4">
                  <c:v>14.593698175787727</c:v>
                </c:pt>
                <c:pt idx="5">
                  <c:v>13.764510779436153</c:v>
                </c:pt>
                <c:pt idx="6">
                  <c:v>11.774461028192368</c:v>
                </c:pt>
                <c:pt idx="7">
                  <c:v>9.9502487562189046</c:v>
                </c:pt>
                <c:pt idx="8">
                  <c:v>4.1459369817578775</c:v>
                </c:pt>
                <c:pt idx="9">
                  <c:v>2</c:v>
                </c:pt>
              </c:numCache>
            </c:numRef>
          </c:val>
        </c:ser>
        <c:axId val="201828992"/>
        <c:axId val="202073216"/>
      </c:barChart>
      <c:catAx>
        <c:axId val="201828992"/>
        <c:scaling>
          <c:orientation val="minMax"/>
        </c:scaling>
        <c:axPos val="b"/>
        <c:tickLblPos val="low"/>
        <c:spPr>
          <a:ln w="12700">
            <a:solidFill>
              <a:srgbClr val="000000"/>
            </a:solidFill>
            <a:prstDash val="solid"/>
          </a:ln>
          <a:effectLst/>
        </c:spPr>
        <c:txPr>
          <a:bodyPr anchor="b" anchorCtr="0"/>
          <a:lstStyle/>
          <a:p>
            <a:pPr>
              <a:defRPr sz="1000" b="0" i="0" u="none" strike="noStrike" baseline="0">
                <a:solidFill>
                  <a:srgbClr val="000000"/>
                </a:solidFill>
                <a:latin typeface="Arial"/>
                <a:ea typeface="Arial"/>
                <a:cs typeface="Arial"/>
              </a:defRPr>
            </a:pPr>
            <a:endParaRPr lang="nb-NO"/>
          </a:p>
        </c:txPr>
        <c:crossAx val="202073216"/>
        <c:crosses val="autoZero"/>
        <c:auto val="1"/>
        <c:lblAlgn val="ctr"/>
        <c:lblOffset val="100"/>
      </c:catAx>
      <c:valAx>
        <c:axId val="202073216"/>
        <c:scaling>
          <c:orientation val="minMax"/>
        </c:scaling>
        <c:axPos val="l"/>
        <c:numFmt formatCode="0" sourceLinked="1"/>
        <c:tickLblPos val="low"/>
        <c:spPr>
          <a:ln w="12700">
            <a:solidFill>
              <a:srgbClr val="000000"/>
            </a:solidFill>
            <a:prstDash val="solid"/>
          </a:ln>
          <a:effectLst/>
        </c:spPr>
        <c:txPr>
          <a:bodyPr/>
          <a:lstStyle/>
          <a:p>
            <a:pPr>
              <a:defRPr sz="1100" b="0" i="0" u="none" strike="noStrike" baseline="0">
                <a:solidFill>
                  <a:srgbClr val="000000"/>
                </a:solidFill>
                <a:latin typeface="Arial"/>
                <a:ea typeface="Arial"/>
                <a:cs typeface="Arial"/>
              </a:defRPr>
            </a:pPr>
            <a:endParaRPr lang="nb-NO"/>
          </a:p>
        </c:txPr>
        <c:crossAx val="201828992"/>
        <c:crosses val="autoZero"/>
        <c:crossBetween val="between"/>
      </c:valAx>
    </c:plotArea>
    <c:plotVisOnly val="1"/>
  </c:chart>
  <c:spPr>
    <a:noFill/>
    <a:ln>
      <a:noFill/>
    </a:ln>
  </c:spPr>
  <c:txPr>
    <a:bodyPr/>
    <a:lstStyle/>
    <a:p>
      <a:pPr>
        <a:defRPr sz="1100" b="0" i="0">
          <a:solidFill>
            <a:srgbClr val="000000"/>
          </a:solidFill>
        </a:defRPr>
      </a:pPr>
      <a:endParaRPr lang="nb-NO"/>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nb-NO"/>
  <c:chart>
    <c:autoTitleDeleted val="1"/>
    <c:plotArea>
      <c:layout/>
      <c:barChart>
        <c:barDir val="col"/>
        <c:grouping val="clustered"/>
        <c:varyColors val="1"/>
        <c:ser>
          <c:idx val="0"/>
          <c:order val="0"/>
          <c:tx>
            <c:strRef>
              <c:f>'Ark1'!$B$1</c:f>
              <c:strCache>
                <c:ptCount val="1"/>
                <c:pt idx="0">
                  <c:v>Kolonne1</c:v>
                </c:pt>
              </c:strCache>
            </c:strRef>
          </c:tx>
          <c:dLbls>
            <c:showVal val="1"/>
          </c:dLbls>
          <c:cat>
            <c:strRef>
              <c:f>'Ark1'!$A$2:$A$7</c:f>
              <c:strCache>
                <c:ptCount val="6"/>
                <c:pt idx="0">
                  <c:v>Tilfeldig. Ingen spesielle egenskaper</c:v>
                </c:pt>
                <c:pt idx="1">
                  <c:v>Svake mentale egenskaper: Naiv, usikker, tillitsfull</c:v>
                </c:pt>
                <c:pt idx="2">
                  <c:v>Ruset</c:v>
                </c:pt>
                <c:pt idx="3">
                  <c:v>Utfordrende oppførsel/klesstil</c:v>
                </c:pt>
                <c:pt idx="4">
                  <c:v>Uforsiktig/ukritisk</c:v>
                </c:pt>
                <c:pt idx="5">
                  <c:v>Tiltalende utseende</c:v>
                </c:pt>
              </c:strCache>
            </c:strRef>
          </c:cat>
          <c:val>
            <c:numRef>
              <c:f>'Ark1'!$B$2:$B$7</c:f>
              <c:numCache>
                <c:formatCode>###\%</c:formatCode>
                <c:ptCount val="6"/>
                <c:pt idx="0">
                  <c:v>59.523809523809526</c:v>
                </c:pt>
                <c:pt idx="1">
                  <c:v>26.388888888888893</c:v>
                </c:pt>
                <c:pt idx="2">
                  <c:v>17.65873015873014</c:v>
                </c:pt>
                <c:pt idx="3">
                  <c:v>16.071428571428573</c:v>
                </c:pt>
                <c:pt idx="4">
                  <c:v>14.087301587301578</c:v>
                </c:pt>
                <c:pt idx="5">
                  <c:v>3.1746031746031727</c:v>
                </c:pt>
              </c:numCache>
            </c:numRef>
          </c:val>
        </c:ser>
        <c:axId val="184157312"/>
        <c:axId val="184158848"/>
      </c:barChart>
      <c:catAx>
        <c:axId val="184157312"/>
        <c:scaling>
          <c:orientation val="minMax"/>
        </c:scaling>
        <c:axPos val="b"/>
        <c:tickLblPos val="low"/>
        <c:spPr>
          <a:ln w="12700">
            <a:solidFill>
              <a:srgbClr val="000000"/>
            </a:solidFill>
            <a:prstDash val="solid"/>
          </a:ln>
          <a:effectLst/>
        </c:spPr>
        <c:txPr>
          <a:bodyPr anchor="b" anchorCtr="0"/>
          <a:lstStyle/>
          <a:p>
            <a:pPr>
              <a:defRPr sz="1000" b="0" i="0" u="none" strike="noStrike" baseline="0">
                <a:solidFill>
                  <a:srgbClr val="000000"/>
                </a:solidFill>
                <a:latin typeface="Arial"/>
                <a:ea typeface="Arial"/>
                <a:cs typeface="Arial"/>
              </a:defRPr>
            </a:pPr>
            <a:endParaRPr lang="nb-NO"/>
          </a:p>
        </c:txPr>
        <c:crossAx val="184158848"/>
        <c:crosses val="autoZero"/>
        <c:auto val="1"/>
        <c:lblAlgn val="ctr"/>
        <c:lblOffset val="100"/>
      </c:catAx>
      <c:valAx>
        <c:axId val="184158848"/>
        <c:scaling>
          <c:orientation val="minMax"/>
        </c:scaling>
        <c:axPos val="l"/>
        <c:numFmt formatCode="###\%" sourceLinked="1"/>
        <c:tickLblPos val="low"/>
        <c:spPr>
          <a:ln w="12700">
            <a:solidFill>
              <a:srgbClr val="000000"/>
            </a:solidFill>
            <a:prstDash val="solid"/>
          </a:ln>
          <a:effectLst/>
        </c:spPr>
        <c:txPr>
          <a:bodyPr/>
          <a:lstStyle/>
          <a:p>
            <a:pPr>
              <a:defRPr sz="1100" b="0" i="0" u="none" strike="noStrike" baseline="0">
                <a:solidFill>
                  <a:srgbClr val="000000"/>
                </a:solidFill>
                <a:latin typeface="Arial"/>
                <a:ea typeface="Arial"/>
                <a:cs typeface="Arial"/>
              </a:defRPr>
            </a:pPr>
            <a:endParaRPr lang="nb-NO"/>
          </a:p>
        </c:txPr>
        <c:crossAx val="184157312"/>
        <c:crosses val="autoZero"/>
        <c:crossBetween val="between"/>
      </c:valAx>
    </c:plotArea>
    <c:plotVisOnly val="1"/>
  </c:chart>
  <c:spPr>
    <a:noFill/>
    <a:ln>
      <a:noFill/>
    </a:ln>
  </c:spPr>
  <c:txPr>
    <a:bodyPr/>
    <a:lstStyle/>
    <a:p>
      <a:pPr>
        <a:defRPr sz="1100" b="0" i="0">
          <a:solidFill>
            <a:srgbClr val="000000"/>
          </a:solidFill>
        </a:defRPr>
      </a:pPr>
      <a:endParaRPr lang="nb-NO"/>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nb-NO"/>
  <c:chart>
    <c:autoTitleDeleted val="1"/>
    <c:plotArea>
      <c:layout/>
      <c:barChart>
        <c:barDir val="col"/>
        <c:grouping val="clustered"/>
        <c:varyColors val="1"/>
        <c:ser>
          <c:idx val="0"/>
          <c:order val="0"/>
          <c:tx>
            <c:strRef>
              <c:f>'Ark1'!$B$1</c:f>
              <c:strCache>
                <c:ptCount val="1"/>
                <c:pt idx="0">
                  <c:v>Kolonne1</c:v>
                </c:pt>
              </c:strCache>
            </c:strRef>
          </c:tx>
          <c:dLbls>
            <c:showVal val="1"/>
          </c:dLbls>
          <c:cat>
            <c:strRef>
              <c:f>'Ark1'!$A$2:$A$14</c:f>
              <c:strCache>
                <c:ptCount val="13"/>
                <c:pt idx="0">
                  <c:v>Makt</c:v>
                </c:pt>
                <c:pt idx="1">
                  <c:v>Manglende empati/grenser/moral</c:v>
                </c:pt>
                <c:pt idx="2">
                  <c:v>Sexbehov/fordrid forhold til sex</c:v>
                </c:pt>
                <c:pt idx="3">
                  <c:v>Nedlatende kvinne (kjønns)-syn</c:v>
                </c:pt>
                <c:pt idx="4">
                  <c:v>Rus</c:v>
                </c:pt>
                <c:pt idx="5">
                  <c:v>Egen usikkerhet/lavt selvbilde</c:v>
                </c:pt>
                <c:pt idx="6">
                  <c:v>Menneskelige mangler/diagnose</c:v>
                </c:pt>
                <c:pt idx="7">
                  <c:v>Kultur/kulturkollisjon</c:v>
                </c:pt>
                <c:pt idx="8">
                  <c:v>Traumer/selv blitt voldtatt</c:v>
                </c:pt>
                <c:pt idx="9">
                  <c:v>Samfunnspåvirket/Mangel på samfunnspåvirkning</c:v>
                </c:pt>
                <c:pt idx="10">
                  <c:v>Kvinner sender feil signaler/misforståelse</c:v>
                </c:pt>
                <c:pt idx="11">
                  <c:v>Media/porno/dataspill</c:v>
                </c:pt>
                <c:pt idx="12">
                  <c:v>Spenning</c:v>
                </c:pt>
              </c:strCache>
            </c:strRef>
          </c:cat>
          <c:val>
            <c:numRef>
              <c:f>'Ark1'!$B$2:$B$14</c:f>
              <c:numCache>
                <c:formatCode>General</c:formatCode>
                <c:ptCount val="13"/>
                <c:pt idx="0">
                  <c:v>40</c:v>
                </c:pt>
                <c:pt idx="1">
                  <c:v>35</c:v>
                </c:pt>
                <c:pt idx="2" formatCode="0">
                  <c:v>26</c:v>
                </c:pt>
                <c:pt idx="3">
                  <c:v>19</c:v>
                </c:pt>
                <c:pt idx="4">
                  <c:v>16</c:v>
                </c:pt>
                <c:pt idx="5">
                  <c:v>16</c:v>
                </c:pt>
                <c:pt idx="6">
                  <c:v>13</c:v>
                </c:pt>
                <c:pt idx="7">
                  <c:v>12</c:v>
                </c:pt>
                <c:pt idx="8">
                  <c:v>8</c:v>
                </c:pt>
                <c:pt idx="9">
                  <c:v>8</c:v>
                </c:pt>
                <c:pt idx="10">
                  <c:v>7</c:v>
                </c:pt>
                <c:pt idx="11">
                  <c:v>3</c:v>
                </c:pt>
                <c:pt idx="12">
                  <c:v>3</c:v>
                </c:pt>
              </c:numCache>
            </c:numRef>
          </c:val>
        </c:ser>
        <c:axId val="184290688"/>
        <c:axId val="184292480"/>
      </c:barChart>
      <c:catAx>
        <c:axId val="184290688"/>
        <c:scaling>
          <c:orientation val="minMax"/>
        </c:scaling>
        <c:axPos val="b"/>
        <c:tickLblPos val="low"/>
        <c:spPr>
          <a:ln w="12700">
            <a:solidFill>
              <a:srgbClr val="000000"/>
            </a:solidFill>
            <a:prstDash val="solid"/>
          </a:ln>
          <a:effectLst/>
        </c:spPr>
        <c:txPr>
          <a:bodyPr anchor="b" anchorCtr="0"/>
          <a:lstStyle/>
          <a:p>
            <a:pPr>
              <a:defRPr sz="1000" b="0" i="0" u="none" strike="noStrike" baseline="0">
                <a:solidFill>
                  <a:srgbClr val="000000"/>
                </a:solidFill>
                <a:latin typeface="Arial"/>
                <a:ea typeface="Arial"/>
                <a:cs typeface="Arial"/>
              </a:defRPr>
            </a:pPr>
            <a:endParaRPr lang="nb-NO"/>
          </a:p>
        </c:txPr>
        <c:crossAx val="184292480"/>
        <c:crosses val="autoZero"/>
        <c:lblAlgn val="ctr"/>
        <c:lblOffset val="100"/>
      </c:catAx>
      <c:valAx>
        <c:axId val="184292480"/>
        <c:scaling>
          <c:orientation val="minMax"/>
        </c:scaling>
        <c:axPos val="l"/>
        <c:numFmt formatCode="General" sourceLinked="1"/>
        <c:tickLblPos val="low"/>
        <c:spPr>
          <a:ln w="12700">
            <a:solidFill>
              <a:srgbClr val="000000"/>
            </a:solidFill>
            <a:prstDash val="solid"/>
          </a:ln>
          <a:effectLst/>
        </c:spPr>
        <c:txPr>
          <a:bodyPr/>
          <a:lstStyle/>
          <a:p>
            <a:pPr>
              <a:defRPr sz="1100" b="0" i="0" u="none" strike="noStrike" baseline="0">
                <a:solidFill>
                  <a:srgbClr val="000000"/>
                </a:solidFill>
                <a:latin typeface="Arial"/>
                <a:ea typeface="Arial"/>
                <a:cs typeface="Arial"/>
              </a:defRPr>
            </a:pPr>
            <a:endParaRPr lang="nb-NO"/>
          </a:p>
        </c:txPr>
        <c:crossAx val="184290688"/>
        <c:crosses val="autoZero"/>
        <c:crossBetween val="between"/>
      </c:valAx>
    </c:plotArea>
    <c:plotVisOnly val="1"/>
  </c:chart>
  <c:spPr>
    <a:noFill/>
    <a:ln>
      <a:noFill/>
    </a:ln>
  </c:spPr>
  <c:txPr>
    <a:bodyPr/>
    <a:lstStyle/>
    <a:p>
      <a:pPr>
        <a:defRPr sz="1100" b="0" i="0">
          <a:solidFill>
            <a:srgbClr val="000000"/>
          </a:solidFill>
        </a:defRPr>
      </a:pPr>
      <a:endParaRPr lang="nb-NO"/>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nb-NO"/>
  <c:chart>
    <c:autoTitleDeleted val="1"/>
    <c:plotArea>
      <c:layout/>
      <c:barChart>
        <c:barDir val="col"/>
        <c:grouping val="clustered"/>
        <c:varyColors val="1"/>
        <c:ser>
          <c:idx val="0"/>
          <c:order val="0"/>
          <c:tx>
            <c:strRef>
              <c:f>'Ark1'!$B$1</c:f>
              <c:strCache>
                <c:ptCount val="1"/>
                <c:pt idx="0">
                  <c:v>Kolonne1</c:v>
                </c:pt>
              </c:strCache>
            </c:strRef>
          </c:tx>
          <c:dLbls>
            <c:showVal val="1"/>
          </c:dLbls>
          <c:cat>
            <c:strRef>
              <c:f>'Ark1'!$A$2:$A$18</c:f>
              <c:strCache>
                <c:ptCount val="17"/>
                <c:pt idx="0">
                  <c:v>Styrke politi/mer ressurser</c:v>
                </c:pt>
                <c:pt idx="1">
                  <c:v>Opplysnings-/holdningskampanjer/bevisstgjøring/undersvisning</c:v>
                </c:pt>
                <c:pt idx="2">
                  <c:v>Strengere straffer</c:v>
                </c:pt>
                <c:pt idx="3">
                  <c:v>Holdningskampenje/undervisning for fremmedkulturelle</c:v>
                </c:pt>
                <c:pt idx="4">
                  <c:v>Mer gatelys</c:v>
                </c:pt>
                <c:pt idx="5">
                  <c:v>Natteravner/vektere/vakter</c:v>
                </c:pt>
                <c:pt idx="6">
                  <c:v>Strengere innvandringspolitikk/Utsendelse av innvandrere</c:v>
                </c:pt>
                <c:pt idx="7">
                  <c:v>Behandlingsapparat rundt de voldtatte</c:v>
                </c:pt>
                <c:pt idx="8">
                  <c:v>Bedre politikk knyttet til utesteder</c:v>
                </c:pt>
                <c:pt idx="9">
                  <c:v>Kvinnedrosjer</c:v>
                </c:pt>
                <c:pt idx="10">
                  <c:v>Bedre kollektivsystem natt</c:v>
                </c:pt>
                <c:pt idx="11">
                  <c:v>Behandlingssentre for overgripere</c:v>
                </c:pt>
                <c:pt idx="12">
                  <c:v>Sterilisering av overgripere</c:v>
                </c:pt>
                <c:pt idx="13">
                  <c:v>Info-kampanjer i mediene etc</c:v>
                </c:pt>
                <c:pt idx="14">
                  <c:v>Overvåkingskamera</c:v>
                </c:pt>
                <c:pt idx="15">
                  <c:v>Strengere alkopolitikk</c:v>
                </c:pt>
                <c:pt idx="16">
                  <c:v>Gratis pepperspray/voldsalarm/selvforsvarskurs</c:v>
                </c:pt>
              </c:strCache>
            </c:strRef>
          </c:cat>
          <c:val>
            <c:numRef>
              <c:f>'Ark1'!$B$2:$B$18</c:f>
              <c:numCache>
                <c:formatCode>General</c:formatCode>
                <c:ptCount val="17"/>
                <c:pt idx="0">
                  <c:v>48</c:v>
                </c:pt>
                <c:pt idx="1">
                  <c:v>45</c:v>
                </c:pt>
                <c:pt idx="2">
                  <c:v>32</c:v>
                </c:pt>
                <c:pt idx="3">
                  <c:v>15</c:v>
                </c:pt>
                <c:pt idx="4">
                  <c:v>14</c:v>
                </c:pt>
                <c:pt idx="5">
                  <c:v>10</c:v>
                </c:pt>
                <c:pt idx="6">
                  <c:v>9</c:v>
                </c:pt>
                <c:pt idx="7">
                  <c:v>8</c:v>
                </c:pt>
                <c:pt idx="8">
                  <c:v>8</c:v>
                </c:pt>
                <c:pt idx="9">
                  <c:v>5</c:v>
                </c:pt>
                <c:pt idx="10">
                  <c:v>4</c:v>
                </c:pt>
                <c:pt idx="11">
                  <c:v>3</c:v>
                </c:pt>
                <c:pt idx="12">
                  <c:v>3</c:v>
                </c:pt>
                <c:pt idx="13">
                  <c:v>3</c:v>
                </c:pt>
                <c:pt idx="14">
                  <c:v>3</c:v>
                </c:pt>
                <c:pt idx="15">
                  <c:v>2</c:v>
                </c:pt>
                <c:pt idx="16">
                  <c:v>2</c:v>
                </c:pt>
              </c:numCache>
            </c:numRef>
          </c:val>
        </c:ser>
        <c:axId val="184457088"/>
        <c:axId val="184458624"/>
      </c:barChart>
      <c:catAx>
        <c:axId val="184457088"/>
        <c:scaling>
          <c:orientation val="minMax"/>
        </c:scaling>
        <c:axPos val="b"/>
        <c:tickLblPos val="low"/>
        <c:spPr>
          <a:ln w="12700">
            <a:solidFill>
              <a:srgbClr val="000000"/>
            </a:solidFill>
            <a:prstDash val="solid"/>
          </a:ln>
          <a:effectLst/>
        </c:spPr>
        <c:txPr>
          <a:bodyPr anchor="b" anchorCtr="0"/>
          <a:lstStyle/>
          <a:p>
            <a:pPr>
              <a:defRPr sz="800" b="0" i="0" u="none" strike="noStrike" baseline="0">
                <a:solidFill>
                  <a:srgbClr val="000000"/>
                </a:solidFill>
                <a:latin typeface="Arial"/>
                <a:ea typeface="Arial"/>
                <a:cs typeface="Arial"/>
              </a:defRPr>
            </a:pPr>
            <a:endParaRPr lang="nb-NO"/>
          </a:p>
        </c:txPr>
        <c:crossAx val="184458624"/>
        <c:crosses val="autoZero"/>
        <c:lblAlgn val="ctr"/>
        <c:lblOffset val="100"/>
      </c:catAx>
      <c:valAx>
        <c:axId val="184458624"/>
        <c:scaling>
          <c:orientation val="minMax"/>
        </c:scaling>
        <c:axPos val="l"/>
        <c:numFmt formatCode="General" sourceLinked="1"/>
        <c:tickLblPos val="low"/>
        <c:spPr>
          <a:ln w="12700">
            <a:solidFill>
              <a:srgbClr val="000000"/>
            </a:solidFill>
            <a:prstDash val="solid"/>
          </a:ln>
          <a:effectLst/>
        </c:spPr>
        <c:txPr>
          <a:bodyPr/>
          <a:lstStyle/>
          <a:p>
            <a:pPr>
              <a:defRPr sz="1100" b="0" i="0" u="none" strike="noStrike" baseline="0">
                <a:solidFill>
                  <a:srgbClr val="000000"/>
                </a:solidFill>
                <a:latin typeface="Arial"/>
                <a:ea typeface="Arial"/>
                <a:cs typeface="Arial"/>
              </a:defRPr>
            </a:pPr>
            <a:endParaRPr lang="nb-NO"/>
          </a:p>
        </c:txPr>
        <c:crossAx val="184457088"/>
        <c:crosses val="autoZero"/>
        <c:crossBetween val="between"/>
      </c:valAx>
    </c:plotArea>
    <c:plotVisOnly val="1"/>
  </c:chart>
  <c:spPr>
    <a:noFill/>
    <a:ln>
      <a:noFill/>
    </a:ln>
  </c:spPr>
  <c:txPr>
    <a:bodyPr/>
    <a:lstStyle/>
    <a:p>
      <a:pPr>
        <a:defRPr sz="1100" b="0" i="0">
          <a:solidFill>
            <a:srgbClr val="000000"/>
          </a:solidFill>
        </a:defRPr>
      </a:pPr>
      <a:endParaRPr lang="nb-NO"/>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nb-NO"/>
  <c:chart>
    <c:plotArea>
      <c:layout>
        <c:manualLayout>
          <c:layoutTarget val="inner"/>
          <c:xMode val="edge"/>
          <c:yMode val="edge"/>
          <c:x val="4.6390760608869763E-2"/>
          <c:y val="4.4321547756668918E-2"/>
          <c:w val="0.93066280675923252"/>
          <c:h val="0.67226710580844951"/>
        </c:manualLayout>
      </c:layout>
      <c:barChart>
        <c:barDir val="col"/>
        <c:grouping val="clustered"/>
        <c:ser>
          <c:idx val="0"/>
          <c:order val="0"/>
          <c:spPr>
            <a:solidFill>
              <a:srgbClr val="FF6633"/>
            </a:solidFill>
            <a:ln w="25400">
              <a:noFill/>
            </a:ln>
          </c:spPr>
          <c:dPt>
            <c:idx val="3"/>
            <c:spPr>
              <a:solidFill>
                <a:schemeClr val="accent5">
                  <a:lumMod val="75000"/>
                </a:schemeClr>
              </a:solidFill>
              <a:ln w="25400">
                <a:noFill/>
              </a:ln>
            </c:spPr>
          </c:dPt>
          <c:dPt>
            <c:idx val="4"/>
            <c:spPr>
              <a:solidFill>
                <a:schemeClr val="accent5">
                  <a:lumMod val="75000"/>
                </a:schemeClr>
              </a:solidFill>
              <a:ln w="25400">
                <a:noFill/>
              </a:ln>
            </c:spPr>
          </c:dPt>
          <c:dPt>
            <c:idx val="5"/>
            <c:spPr>
              <a:solidFill>
                <a:schemeClr val="accent5">
                  <a:lumMod val="75000"/>
                </a:schemeClr>
              </a:solidFill>
              <a:ln w="25400">
                <a:noFill/>
              </a:ln>
            </c:spPr>
          </c:dPt>
          <c:dPt>
            <c:idx val="6"/>
            <c:spPr>
              <a:solidFill>
                <a:schemeClr val="accent3">
                  <a:lumMod val="75000"/>
                </a:schemeClr>
              </a:solidFill>
              <a:ln w="25400">
                <a:noFill/>
              </a:ln>
            </c:spPr>
          </c:dPt>
          <c:dPt>
            <c:idx val="7"/>
            <c:spPr>
              <a:solidFill>
                <a:schemeClr val="accent3">
                  <a:lumMod val="75000"/>
                </a:schemeClr>
              </a:solidFill>
              <a:ln w="25400">
                <a:noFill/>
              </a:ln>
            </c:spPr>
          </c:dPt>
          <c:dPt>
            <c:idx val="8"/>
            <c:spPr>
              <a:solidFill>
                <a:schemeClr val="accent6">
                  <a:lumMod val="75000"/>
                </a:schemeClr>
              </a:solidFill>
              <a:ln w="25400">
                <a:noFill/>
              </a:ln>
            </c:spPr>
          </c:dPt>
          <c:dPt>
            <c:idx val="9"/>
            <c:spPr>
              <a:solidFill>
                <a:schemeClr val="accent6">
                  <a:lumMod val="75000"/>
                </a:schemeClr>
              </a:solidFill>
              <a:ln w="25400">
                <a:noFill/>
              </a:ln>
            </c:spPr>
          </c:dPt>
          <c:dPt>
            <c:idx val="10"/>
            <c:spPr>
              <a:solidFill>
                <a:schemeClr val="accent2">
                  <a:lumMod val="75000"/>
                </a:schemeClr>
              </a:solidFill>
              <a:ln w="25400">
                <a:noFill/>
              </a:ln>
            </c:spPr>
          </c:dPt>
          <c:dPt>
            <c:idx val="11"/>
            <c:spPr>
              <a:solidFill>
                <a:schemeClr val="accent2">
                  <a:lumMod val="75000"/>
                </a:schemeClr>
              </a:solidFill>
              <a:ln w="25400">
                <a:noFill/>
              </a:ln>
            </c:spPr>
          </c:dPt>
          <c:dLbls>
            <c:numFmt formatCode="#,##0" sourceLinked="0"/>
            <c:showVal val="1"/>
          </c:dLbls>
          <c:cat>
            <c:strRef>
              <c:f>'Ark3'!$A$1:$A$12</c:f>
              <c:strCache>
                <c:ptCount val="12"/>
                <c:pt idx="0">
                  <c:v>Vold/definerende</c:v>
                </c:pt>
                <c:pt idx="1">
                  <c:v>Medfølelse for offer</c:v>
                </c:pt>
                <c:pt idx="2">
                  <c:v>Hat/Avsky mot gjerningsperson</c:v>
                </c:pt>
                <c:pt idx="3">
                  <c:v>Politikk- / Samfunnperspektiv</c:v>
                </c:pt>
                <c:pt idx="4">
                  <c:v>Kulturperspektiv</c:v>
                </c:pt>
                <c:pt idx="5">
                  <c:v>Rus</c:v>
                </c:pt>
                <c:pt idx="6">
                  <c:v>Kvinnelig offer</c:v>
                </c:pt>
                <c:pt idx="7">
                  <c:v>Ond mannlig</c:v>
                </c:pt>
                <c:pt idx="8">
                  <c:v>Sex nevnt</c:v>
                </c:pt>
                <c:pt idx="9">
                  <c:v>Makt nevnt</c:v>
                </c:pt>
                <c:pt idx="10">
                  <c:v>Kvinner medskyldig</c:v>
                </c:pt>
                <c:pt idx="11">
                  <c:v>Mannlig sympati</c:v>
                </c:pt>
              </c:strCache>
            </c:strRef>
          </c:cat>
          <c:val>
            <c:numRef>
              <c:f>'Ark3'!$B$1:$B$12</c:f>
              <c:numCache>
                <c:formatCode>0.0</c:formatCode>
                <c:ptCount val="12"/>
                <c:pt idx="0">
                  <c:v>47.246696035242167</c:v>
                </c:pt>
                <c:pt idx="1">
                  <c:v>25.330396475770922</c:v>
                </c:pt>
                <c:pt idx="2">
                  <c:v>16.85022026431718</c:v>
                </c:pt>
                <c:pt idx="3">
                  <c:v>9.911894273127773</c:v>
                </c:pt>
                <c:pt idx="4">
                  <c:v>7.1585903083700355</c:v>
                </c:pt>
                <c:pt idx="5">
                  <c:v>3</c:v>
                </c:pt>
                <c:pt idx="6">
                  <c:v>19.383259911894275</c:v>
                </c:pt>
                <c:pt idx="7">
                  <c:v>11.563876651982397</c:v>
                </c:pt>
                <c:pt idx="8">
                  <c:v>14.537444933920723</c:v>
                </c:pt>
                <c:pt idx="9">
                  <c:v>9.9</c:v>
                </c:pt>
                <c:pt idx="10">
                  <c:v>2.6</c:v>
                </c:pt>
                <c:pt idx="11">
                  <c:v>1</c:v>
                </c:pt>
              </c:numCache>
            </c:numRef>
          </c:val>
        </c:ser>
        <c:axId val="168339328"/>
        <c:axId val="168340864"/>
      </c:barChart>
      <c:catAx>
        <c:axId val="168339328"/>
        <c:scaling>
          <c:orientation val="minMax"/>
        </c:scaling>
        <c:axPos val="b"/>
        <c:tickLblPos val="low"/>
        <c:spPr>
          <a:ln w="12700">
            <a:solidFill>
              <a:srgbClr val="000000"/>
            </a:solidFill>
            <a:prstDash val="solid"/>
          </a:ln>
          <a:effectLst/>
        </c:spPr>
        <c:crossAx val="168340864"/>
        <c:crosses val="autoZero"/>
        <c:auto val="1"/>
        <c:lblAlgn val="ctr"/>
        <c:lblOffset val="100"/>
      </c:catAx>
      <c:valAx>
        <c:axId val="168340864"/>
        <c:scaling>
          <c:orientation val="minMax"/>
          <c:max val="50"/>
        </c:scaling>
        <c:axPos val="l"/>
        <c:numFmt formatCode="0" sourceLinked="0"/>
        <c:tickLblPos val="low"/>
        <c:spPr>
          <a:ln w="12700">
            <a:solidFill>
              <a:srgbClr val="000000"/>
            </a:solidFill>
            <a:prstDash val="solid"/>
          </a:ln>
          <a:effectLst/>
        </c:spPr>
        <c:crossAx val="168339328"/>
        <c:crosses val="autoZero"/>
        <c:crossBetween val="between"/>
      </c:valAx>
    </c:plotArea>
    <c:plotVisOnly val="1"/>
  </c:chart>
  <c:spPr>
    <a:noFill/>
    <a:ln>
      <a:noFill/>
    </a:ln>
  </c:spPr>
  <c:txPr>
    <a:bodyPr/>
    <a:lstStyle/>
    <a:p>
      <a:pPr>
        <a:defRPr sz="900" b="0" i="0">
          <a:solidFill>
            <a:srgbClr val="000000"/>
          </a:solidFill>
        </a:defRPr>
      </a:pPr>
      <a:endParaRPr lang="nb-NO"/>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nb-NO"/>
  <c:chart>
    <c:autoTitleDeleted val="1"/>
    <c:plotArea>
      <c:layout/>
      <c:barChart>
        <c:barDir val="col"/>
        <c:grouping val="clustered"/>
        <c:varyColors val="1"/>
        <c:ser>
          <c:idx val="0"/>
          <c:order val="0"/>
          <c:tx>
            <c:strRef>
              <c:f>'Ark1'!$B$1</c:f>
              <c:strCache>
                <c:ptCount val="1"/>
                <c:pt idx="0">
                  <c:v>Voldtekt</c:v>
                </c:pt>
              </c:strCache>
            </c:strRef>
          </c:tx>
          <c:dLbls>
            <c:showVal val="1"/>
          </c:dLbls>
          <c:cat>
            <c:strRef>
              <c:f>'Ark1'!$A$2:$A$8</c:f>
              <c:strCache>
                <c:ptCount val="7"/>
                <c:pt idx="0">
                  <c:v>Å bli kysset</c:v>
                </c:pt>
                <c:pt idx="1">
                  <c:v>Å bli befølt utenpå klærne</c:v>
                </c:pt>
                <c:pt idx="2">
                  <c:v>Å bli hindret i å gå fra situasjonen</c:v>
                </c:pt>
                <c:pt idx="3">
                  <c:v>Å bli befølt i skrittet utenpå klærne</c:v>
                </c:pt>
                <c:pt idx="4">
                  <c:v>Å bli forsøkt kledd av</c:v>
                </c:pt>
                <c:pt idx="5">
                  <c:v>Å føle seg tvunget til samleie</c:v>
                </c:pt>
                <c:pt idx="6">
                  <c:v>Å bli tvunget til samleie med makt</c:v>
                </c:pt>
              </c:strCache>
            </c:strRef>
          </c:cat>
          <c:val>
            <c:numRef>
              <c:f>'Ark1'!$B$2:$B$8</c:f>
              <c:numCache>
                <c:formatCode>0</c:formatCode>
                <c:ptCount val="7"/>
                <c:pt idx="0">
                  <c:v>14.350640000000004</c:v>
                </c:pt>
                <c:pt idx="1">
                  <c:v>31.616969999999998</c:v>
                </c:pt>
                <c:pt idx="2">
                  <c:v>44.984899999999996</c:v>
                </c:pt>
                <c:pt idx="3">
                  <c:v>54.105400000000003</c:v>
                </c:pt>
                <c:pt idx="4">
                  <c:v>60.941780000000001</c:v>
                </c:pt>
                <c:pt idx="5">
                  <c:v>82.061870000000013</c:v>
                </c:pt>
                <c:pt idx="6">
                  <c:v>94.467000000000027</c:v>
                </c:pt>
              </c:numCache>
            </c:numRef>
          </c:val>
        </c:ser>
        <c:axId val="196685184"/>
        <c:axId val="196695168"/>
      </c:barChart>
      <c:catAx>
        <c:axId val="196685184"/>
        <c:scaling>
          <c:orientation val="minMax"/>
        </c:scaling>
        <c:axPos val="b"/>
        <c:tickLblPos val="low"/>
        <c:spPr>
          <a:ln w="12700">
            <a:solidFill>
              <a:srgbClr val="000000"/>
            </a:solidFill>
            <a:prstDash val="solid"/>
          </a:ln>
          <a:effectLst/>
        </c:spPr>
        <c:txPr>
          <a:bodyPr/>
          <a:lstStyle/>
          <a:p>
            <a:pPr>
              <a:defRPr sz="1100" b="0" i="0" u="none" strike="noStrike" baseline="0">
                <a:solidFill>
                  <a:srgbClr val="000000"/>
                </a:solidFill>
                <a:latin typeface="Arial"/>
                <a:ea typeface="Arial"/>
                <a:cs typeface="Arial"/>
              </a:defRPr>
            </a:pPr>
            <a:endParaRPr lang="nb-NO"/>
          </a:p>
        </c:txPr>
        <c:crossAx val="196695168"/>
        <c:crosses val="autoZero"/>
        <c:auto val="1"/>
        <c:lblAlgn val="ctr"/>
        <c:lblOffset val="100"/>
      </c:catAx>
      <c:valAx>
        <c:axId val="196695168"/>
        <c:scaling>
          <c:orientation val="minMax"/>
        </c:scaling>
        <c:axPos val="l"/>
        <c:numFmt formatCode="0" sourceLinked="1"/>
        <c:tickLblPos val="low"/>
        <c:spPr>
          <a:ln w="12700">
            <a:solidFill>
              <a:srgbClr val="000000"/>
            </a:solidFill>
            <a:prstDash val="solid"/>
          </a:ln>
          <a:effectLst/>
        </c:spPr>
        <c:txPr>
          <a:bodyPr/>
          <a:lstStyle/>
          <a:p>
            <a:pPr>
              <a:defRPr sz="1100" b="0" i="0" u="none" strike="noStrike" baseline="0">
                <a:solidFill>
                  <a:srgbClr val="000000"/>
                </a:solidFill>
                <a:latin typeface="Arial"/>
                <a:ea typeface="Arial"/>
                <a:cs typeface="Arial"/>
              </a:defRPr>
            </a:pPr>
            <a:endParaRPr lang="nb-NO"/>
          </a:p>
        </c:txPr>
        <c:crossAx val="196685184"/>
        <c:crosses val="autoZero"/>
        <c:crossBetween val="between"/>
      </c:valAx>
    </c:plotArea>
    <c:plotVisOnly val="1"/>
  </c:chart>
  <c:spPr>
    <a:noFill/>
    <a:ln>
      <a:noFill/>
    </a:ln>
  </c:spPr>
  <c:txPr>
    <a:bodyPr/>
    <a:lstStyle/>
    <a:p>
      <a:pPr>
        <a:defRPr sz="1100" b="0" i="0">
          <a:solidFill>
            <a:srgbClr val="000000"/>
          </a:solidFill>
        </a:defRPr>
      </a:pPr>
      <a:endParaRPr lang="nb-NO"/>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nb-NO"/>
  <c:chart>
    <c:autoTitleDeleted val="1"/>
    <c:plotArea>
      <c:layout/>
      <c:barChart>
        <c:barDir val="col"/>
        <c:grouping val="clustered"/>
        <c:ser>
          <c:idx val="0"/>
          <c:order val="0"/>
          <c:tx>
            <c:strRef>
              <c:f>'Ark1'!$B$1</c:f>
              <c:strCache>
                <c:ptCount val="1"/>
                <c:pt idx="0">
                  <c:v>Menn</c:v>
                </c:pt>
              </c:strCache>
            </c:strRef>
          </c:tx>
          <c:spPr>
            <a:solidFill>
              <a:schemeClr val="accent2">
                <a:lumMod val="75000"/>
              </a:schemeClr>
            </a:solidFill>
            <a:ln w="25400">
              <a:noFill/>
            </a:ln>
          </c:spPr>
          <c:dLbls>
            <c:showVal val="1"/>
          </c:dLbls>
          <c:cat>
            <c:strRef>
              <c:f>'Ark1'!$A$2:$A$8</c:f>
              <c:strCache>
                <c:ptCount val="7"/>
                <c:pt idx="0">
                  <c:v>Å bli kysset</c:v>
                </c:pt>
                <c:pt idx="1">
                  <c:v>Å bli befølt utenpå klærne</c:v>
                </c:pt>
                <c:pt idx="2">
                  <c:v>Å bli hindret i å gå fra situasjonen</c:v>
                </c:pt>
                <c:pt idx="3">
                  <c:v>Å bli befølt i skrittet utenpå klærne</c:v>
                </c:pt>
                <c:pt idx="4">
                  <c:v>Å bli forsøkt kledd av</c:v>
                </c:pt>
                <c:pt idx="5">
                  <c:v>Å føle seg tvunget til samleie</c:v>
                </c:pt>
                <c:pt idx="6">
                  <c:v>Å bli tvunget til samleie med makt</c:v>
                </c:pt>
              </c:strCache>
            </c:strRef>
          </c:cat>
          <c:val>
            <c:numRef>
              <c:f>'Ark1'!$B$2:$B$8</c:f>
              <c:numCache>
                <c:formatCode>0</c:formatCode>
                <c:ptCount val="7"/>
                <c:pt idx="0">
                  <c:v>16.314190000000035</c:v>
                </c:pt>
                <c:pt idx="1">
                  <c:v>33.512040000000006</c:v>
                </c:pt>
                <c:pt idx="2">
                  <c:v>40.520890000000001</c:v>
                </c:pt>
                <c:pt idx="3">
                  <c:v>62.859489999999994</c:v>
                </c:pt>
                <c:pt idx="4">
                  <c:v>55.758690000000001</c:v>
                </c:pt>
                <c:pt idx="5">
                  <c:v>82.663659999999993</c:v>
                </c:pt>
                <c:pt idx="6">
                  <c:v>94.010230000000007</c:v>
                </c:pt>
              </c:numCache>
            </c:numRef>
          </c:val>
        </c:ser>
        <c:ser>
          <c:idx val="1"/>
          <c:order val="1"/>
          <c:tx>
            <c:strRef>
              <c:f>'Ark1'!$C$1</c:f>
              <c:strCache>
                <c:ptCount val="1"/>
                <c:pt idx="0">
                  <c:v>kvinner</c:v>
                </c:pt>
              </c:strCache>
            </c:strRef>
          </c:tx>
          <c:spPr>
            <a:solidFill>
              <a:schemeClr val="accent1">
                <a:lumMod val="75000"/>
              </a:schemeClr>
            </a:solidFill>
            <a:ln w="25400">
              <a:noFill/>
            </a:ln>
          </c:spPr>
          <c:dLbls>
            <c:showVal val="1"/>
          </c:dLbls>
          <c:cat>
            <c:strRef>
              <c:f>'Ark1'!$A$2:$A$8</c:f>
              <c:strCache>
                <c:ptCount val="7"/>
                <c:pt idx="0">
                  <c:v>Å bli kysset</c:v>
                </c:pt>
                <c:pt idx="1">
                  <c:v>Å bli befølt utenpå klærne</c:v>
                </c:pt>
                <c:pt idx="2">
                  <c:v>Å bli hindret i å gå fra situasjonen</c:v>
                </c:pt>
                <c:pt idx="3">
                  <c:v>Å bli befølt i skrittet utenpå klærne</c:v>
                </c:pt>
                <c:pt idx="4">
                  <c:v>Å bli forsøkt kledd av</c:v>
                </c:pt>
                <c:pt idx="5">
                  <c:v>Å føle seg tvunget til samleie</c:v>
                </c:pt>
                <c:pt idx="6">
                  <c:v>Å bli tvunget til samleie med makt</c:v>
                </c:pt>
              </c:strCache>
            </c:strRef>
          </c:cat>
          <c:val>
            <c:numRef>
              <c:f>'Ark1'!$C$2:$C$8</c:f>
              <c:numCache>
                <c:formatCode>0</c:formatCode>
                <c:ptCount val="7"/>
                <c:pt idx="0">
                  <c:v>12.379780000000022</c:v>
                </c:pt>
                <c:pt idx="1">
                  <c:v>29.714849999999988</c:v>
                </c:pt>
                <c:pt idx="2">
                  <c:v>49.46551000000008</c:v>
                </c:pt>
                <c:pt idx="3">
                  <c:v>59.016930000000002</c:v>
                </c:pt>
                <c:pt idx="4">
                  <c:v>52.445970000000003</c:v>
                </c:pt>
                <c:pt idx="5">
                  <c:v>81.457840000000004</c:v>
                </c:pt>
                <c:pt idx="6">
                  <c:v>94.925460000000001</c:v>
                </c:pt>
              </c:numCache>
            </c:numRef>
          </c:val>
        </c:ser>
        <c:axId val="196667648"/>
        <c:axId val="196812800"/>
      </c:barChart>
      <c:catAx>
        <c:axId val="196667648"/>
        <c:scaling>
          <c:orientation val="minMax"/>
        </c:scaling>
        <c:axPos val="b"/>
        <c:tickLblPos val="low"/>
        <c:spPr>
          <a:ln w="12700">
            <a:solidFill>
              <a:srgbClr val="000000"/>
            </a:solidFill>
            <a:prstDash val="solid"/>
          </a:ln>
          <a:effectLst/>
        </c:spPr>
        <c:txPr>
          <a:bodyPr/>
          <a:lstStyle/>
          <a:p>
            <a:pPr>
              <a:defRPr sz="1100" b="0" i="0" u="none" strike="noStrike" baseline="0">
                <a:solidFill>
                  <a:srgbClr val="000000"/>
                </a:solidFill>
                <a:latin typeface="Arial"/>
                <a:ea typeface="Arial"/>
                <a:cs typeface="Arial"/>
              </a:defRPr>
            </a:pPr>
            <a:endParaRPr lang="nb-NO"/>
          </a:p>
        </c:txPr>
        <c:crossAx val="196812800"/>
        <c:crosses val="autoZero"/>
        <c:auto val="1"/>
        <c:lblAlgn val="ctr"/>
        <c:lblOffset val="100"/>
      </c:catAx>
      <c:valAx>
        <c:axId val="196812800"/>
        <c:scaling>
          <c:orientation val="minMax"/>
        </c:scaling>
        <c:axPos val="l"/>
        <c:numFmt formatCode="0" sourceLinked="1"/>
        <c:tickLblPos val="low"/>
        <c:spPr>
          <a:ln w="12700">
            <a:solidFill>
              <a:srgbClr val="000000"/>
            </a:solidFill>
            <a:prstDash val="solid"/>
          </a:ln>
          <a:effectLst/>
        </c:spPr>
        <c:txPr>
          <a:bodyPr/>
          <a:lstStyle/>
          <a:p>
            <a:pPr>
              <a:defRPr sz="1100" b="0" i="0" u="none" strike="noStrike" baseline="0">
                <a:solidFill>
                  <a:srgbClr val="000000"/>
                </a:solidFill>
                <a:latin typeface="Arial"/>
                <a:ea typeface="Arial"/>
                <a:cs typeface="Arial"/>
              </a:defRPr>
            </a:pPr>
            <a:endParaRPr lang="nb-NO"/>
          </a:p>
        </c:txPr>
        <c:crossAx val="196667648"/>
        <c:crosses val="autoZero"/>
        <c:crossBetween val="between"/>
      </c:valAx>
    </c:plotArea>
    <c:legend>
      <c:legendPos val="r"/>
      <c:layout/>
      <c:spPr>
        <a:noFill/>
        <a:ln w="25400">
          <a:noFill/>
        </a:ln>
        <a:effectLst/>
      </c:spPr>
      <c:txPr>
        <a:bodyPr/>
        <a:lstStyle/>
        <a:p>
          <a:pPr>
            <a:defRPr sz="1100" b="0" i="0" u="none" strike="noStrike" baseline="0">
              <a:solidFill>
                <a:srgbClr val="000000"/>
              </a:solidFill>
              <a:latin typeface="Arial"/>
              <a:ea typeface="Arial"/>
              <a:cs typeface="Arial"/>
            </a:defRPr>
          </a:pPr>
          <a:endParaRPr lang="nb-NO"/>
        </a:p>
      </c:txPr>
    </c:legend>
    <c:plotVisOnly val="1"/>
  </c:chart>
  <c:spPr>
    <a:noFill/>
    <a:ln>
      <a:noFill/>
    </a:ln>
  </c:spPr>
  <c:txPr>
    <a:bodyPr/>
    <a:lstStyle/>
    <a:p>
      <a:pPr>
        <a:defRPr sz="1100" b="0" i="0">
          <a:solidFill>
            <a:srgbClr val="000000"/>
          </a:solidFill>
        </a:defRPr>
      </a:pPr>
      <a:endParaRPr lang="nb-NO"/>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nb-NO"/>
  <c:chart>
    <c:plotArea>
      <c:layout>
        <c:manualLayout>
          <c:layoutTarget val="inner"/>
          <c:xMode val="edge"/>
          <c:yMode val="edge"/>
          <c:x val="0.12715019978361625"/>
          <c:y val="3.0470914127423851E-2"/>
          <c:w val="0.66931742392528704"/>
          <c:h val="0.89808864265928001"/>
        </c:manualLayout>
      </c:layout>
      <c:barChart>
        <c:barDir val="bar"/>
        <c:grouping val="stacked"/>
        <c:ser>
          <c:idx val="0"/>
          <c:order val="0"/>
          <c:tx>
            <c:strRef>
              <c:f>'Ark1'!$B$1</c:f>
              <c:strCache>
                <c:ptCount val="1"/>
                <c:pt idx="0">
                  <c:v>Svært stor eller stor respekt</c:v>
                </c:pt>
              </c:strCache>
            </c:strRef>
          </c:tx>
          <c:spPr>
            <a:solidFill>
              <a:srgbClr val="00FF00"/>
            </a:solidFill>
            <a:ln w="25400">
              <a:noFill/>
            </a:ln>
          </c:spPr>
          <c:dLbls>
            <c:showVal val="1"/>
          </c:dLbls>
          <c:cat>
            <c:strRef>
              <c:f>'Ark1'!$A$2:$A$3</c:f>
              <c:strCache>
                <c:ptCount val="2"/>
                <c:pt idx="0">
                  <c:v>Gutter/menn</c:v>
                </c:pt>
                <c:pt idx="1">
                  <c:v>Jenter/kvinner</c:v>
                </c:pt>
              </c:strCache>
            </c:strRef>
          </c:cat>
          <c:val>
            <c:numRef>
              <c:f>'Ark1'!$B$2:$B$3</c:f>
              <c:numCache>
                <c:formatCode>0</c:formatCode>
                <c:ptCount val="2"/>
                <c:pt idx="0">
                  <c:v>69</c:v>
                </c:pt>
                <c:pt idx="1">
                  <c:v>87</c:v>
                </c:pt>
              </c:numCache>
            </c:numRef>
          </c:val>
        </c:ser>
        <c:ser>
          <c:idx val="1"/>
          <c:order val="1"/>
          <c:tx>
            <c:strRef>
              <c:f>'Ark1'!$C$1</c:f>
              <c:strCache>
                <c:ptCount val="1"/>
                <c:pt idx="0">
                  <c:v>Noe respekt</c:v>
                </c:pt>
              </c:strCache>
            </c:strRef>
          </c:tx>
          <c:spPr>
            <a:solidFill>
              <a:schemeClr val="bg1">
                <a:lumMod val="65000"/>
              </a:schemeClr>
            </a:solidFill>
            <a:ln w="25400">
              <a:noFill/>
            </a:ln>
          </c:spPr>
          <c:dLbls>
            <c:showVal val="1"/>
          </c:dLbls>
          <c:cat>
            <c:strRef>
              <c:f>'Ark1'!$A$2:$A$3</c:f>
              <c:strCache>
                <c:ptCount val="2"/>
                <c:pt idx="0">
                  <c:v>Gutter/menn</c:v>
                </c:pt>
                <c:pt idx="1">
                  <c:v>Jenter/kvinner</c:v>
                </c:pt>
              </c:strCache>
            </c:strRef>
          </c:cat>
          <c:val>
            <c:numRef>
              <c:f>'Ark1'!$C$2:$C$3</c:f>
              <c:numCache>
                <c:formatCode>0</c:formatCode>
                <c:ptCount val="2"/>
                <c:pt idx="0">
                  <c:v>29.295870000000001</c:v>
                </c:pt>
                <c:pt idx="1">
                  <c:v>12.2</c:v>
                </c:pt>
              </c:numCache>
            </c:numRef>
          </c:val>
        </c:ser>
        <c:ser>
          <c:idx val="2"/>
          <c:order val="2"/>
          <c:tx>
            <c:strRef>
              <c:f>'Ark1'!$D$1</c:f>
              <c:strCache>
                <c:ptCount val="1"/>
                <c:pt idx="0">
                  <c:v>Ganske liten eller svært liten respekt</c:v>
                </c:pt>
              </c:strCache>
            </c:strRef>
          </c:tx>
          <c:spPr>
            <a:solidFill>
              <a:srgbClr val="FF0000"/>
            </a:solidFill>
            <a:ln w="25400">
              <a:noFill/>
            </a:ln>
          </c:spPr>
          <c:dLbls>
            <c:dLbl>
              <c:idx val="1"/>
              <c:delete val="1"/>
            </c:dLbl>
            <c:showVal val="1"/>
          </c:dLbls>
          <c:cat>
            <c:strRef>
              <c:f>'Ark1'!$A$2:$A$3</c:f>
              <c:strCache>
                <c:ptCount val="2"/>
                <c:pt idx="0">
                  <c:v>Gutter/menn</c:v>
                </c:pt>
                <c:pt idx="1">
                  <c:v>Jenter/kvinner</c:v>
                </c:pt>
              </c:strCache>
            </c:strRef>
          </c:cat>
          <c:val>
            <c:numRef>
              <c:f>'Ark1'!$D$2:$D$3</c:f>
              <c:numCache>
                <c:formatCode>0</c:formatCode>
                <c:ptCount val="2"/>
                <c:pt idx="0">
                  <c:v>1.1625000000000001</c:v>
                </c:pt>
                <c:pt idx="1">
                  <c:v>0</c:v>
                </c:pt>
              </c:numCache>
            </c:numRef>
          </c:val>
        </c:ser>
        <c:overlap val="100"/>
        <c:axId val="197033984"/>
        <c:axId val="197035520"/>
      </c:barChart>
      <c:catAx>
        <c:axId val="197033984"/>
        <c:scaling>
          <c:orientation val="minMax"/>
        </c:scaling>
        <c:axPos val="l"/>
        <c:tickLblPos val="low"/>
        <c:spPr>
          <a:ln w="12700">
            <a:solidFill>
              <a:srgbClr val="000000"/>
            </a:solidFill>
            <a:prstDash val="solid"/>
          </a:ln>
          <a:effectLst/>
        </c:spPr>
        <c:txPr>
          <a:bodyPr rot="0"/>
          <a:lstStyle/>
          <a:p>
            <a:pPr>
              <a:defRPr sz="1100" b="0">
                <a:solidFill>
                  <a:srgbClr val="000000"/>
                </a:solidFill>
              </a:defRPr>
            </a:pPr>
            <a:endParaRPr lang="nb-NO"/>
          </a:p>
        </c:txPr>
        <c:crossAx val="197035520"/>
        <c:crosses val="autoZero"/>
        <c:auto val="1"/>
        <c:lblAlgn val="ctr"/>
        <c:lblOffset val="100"/>
      </c:catAx>
      <c:valAx>
        <c:axId val="197035520"/>
        <c:scaling>
          <c:orientation val="minMax"/>
          <c:max val="100"/>
        </c:scaling>
        <c:axPos val="b"/>
        <c:numFmt formatCode="0" sourceLinked="1"/>
        <c:tickLblPos val="low"/>
        <c:spPr>
          <a:ln w="12700">
            <a:solidFill>
              <a:srgbClr val="000000"/>
            </a:solidFill>
            <a:prstDash val="solid"/>
          </a:ln>
          <a:effectLst/>
        </c:spPr>
        <c:txPr>
          <a:bodyPr/>
          <a:lstStyle/>
          <a:p>
            <a:pPr>
              <a:defRPr sz="1100" b="0">
                <a:solidFill>
                  <a:srgbClr val="000000"/>
                </a:solidFill>
              </a:defRPr>
            </a:pPr>
            <a:endParaRPr lang="nb-NO"/>
          </a:p>
        </c:txPr>
        <c:crossAx val="197033984"/>
        <c:crosses val="autoZero"/>
        <c:crossBetween val="between"/>
      </c:valAx>
    </c:plotArea>
    <c:legend>
      <c:legendPos val="r"/>
      <c:layout>
        <c:manualLayout>
          <c:xMode val="edge"/>
          <c:yMode val="edge"/>
          <c:x val="0.6668700595188366"/>
          <c:y val="0.37218348019641045"/>
          <c:w val="0.3313028909036505"/>
          <c:h val="0.19006819337573888"/>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nb-NO"/>
  <c:chart>
    <c:plotArea>
      <c:layout/>
      <c:barChart>
        <c:barDir val="bar"/>
        <c:grouping val="stacked"/>
        <c:ser>
          <c:idx val="0"/>
          <c:order val="0"/>
          <c:tx>
            <c:strRef>
              <c:f>'Ark1'!$A$2</c:f>
              <c:strCache>
                <c:ptCount val="1"/>
                <c:pt idx="0">
                  <c:v> Svært eller ganske stor respekt</c:v>
                </c:pt>
              </c:strCache>
            </c:strRef>
          </c:tx>
          <c:spPr>
            <a:solidFill>
              <a:srgbClr val="00FF00"/>
            </a:solidFill>
            <a:ln w="25400">
              <a:noFill/>
            </a:ln>
          </c:spPr>
          <c:dLbls>
            <c:showVal val="1"/>
          </c:dLbls>
          <c:cat>
            <c:strRef>
              <c:f>'Ark1'!$B$1:$C$1</c:f>
              <c:strCache>
                <c:ptCount val="2"/>
                <c:pt idx="0">
                  <c:v>Gutter/menn</c:v>
                </c:pt>
                <c:pt idx="1">
                  <c:v>Jenter/kvinner</c:v>
                </c:pt>
              </c:strCache>
            </c:strRef>
          </c:cat>
          <c:val>
            <c:numRef>
              <c:f>'Ark1'!$B$2:$C$2</c:f>
              <c:numCache>
                <c:formatCode>0</c:formatCode>
                <c:ptCount val="2"/>
                <c:pt idx="0">
                  <c:v>46</c:v>
                </c:pt>
                <c:pt idx="1">
                  <c:v>58</c:v>
                </c:pt>
              </c:numCache>
            </c:numRef>
          </c:val>
        </c:ser>
        <c:ser>
          <c:idx val="1"/>
          <c:order val="1"/>
          <c:tx>
            <c:strRef>
              <c:f>'Ark1'!$A$3</c:f>
              <c:strCache>
                <c:ptCount val="1"/>
                <c:pt idx="0">
                  <c:v> Passe respekt</c:v>
                </c:pt>
              </c:strCache>
            </c:strRef>
          </c:tx>
          <c:spPr>
            <a:solidFill>
              <a:schemeClr val="bg1">
                <a:lumMod val="65000"/>
              </a:schemeClr>
            </a:solidFill>
            <a:ln w="25400">
              <a:noFill/>
            </a:ln>
          </c:spPr>
          <c:dLbls>
            <c:showVal val="1"/>
          </c:dLbls>
          <c:cat>
            <c:strRef>
              <c:f>'Ark1'!$B$1:$C$1</c:f>
              <c:strCache>
                <c:ptCount val="2"/>
                <c:pt idx="0">
                  <c:v>Gutter/menn</c:v>
                </c:pt>
                <c:pt idx="1">
                  <c:v>Jenter/kvinner</c:v>
                </c:pt>
              </c:strCache>
            </c:strRef>
          </c:cat>
          <c:val>
            <c:numRef>
              <c:f>'Ark1'!$B$3:$C$3</c:f>
              <c:numCache>
                <c:formatCode>0</c:formatCode>
                <c:ptCount val="2"/>
                <c:pt idx="0">
                  <c:v>39.647510000000011</c:v>
                </c:pt>
                <c:pt idx="1">
                  <c:v>28.883590000000002</c:v>
                </c:pt>
              </c:numCache>
            </c:numRef>
          </c:val>
        </c:ser>
        <c:ser>
          <c:idx val="2"/>
          <c:order val="2"/>
          <c:tx>
            <c:strRef>
              <c:f>'Ark1'!$A$4</c:f>
              <c:strCache>
                <c:ptCount val="1"/>
                <c:pt idx="0">
                  <c:v> Svært eller ganske liten respekt</c:v>
                </c:pt>
              </c:strCache>
            </c:strRef>
          </c:tx>
          <c:spPr>
            <a:solidFill>
              <a:srgbClr val="FF0000"/>
            </a:solidFill>
          </c:spPr>
          <c:dLbls>
            <c:showVal val="1"/>
          </c:dLbls>
          <c:cat>
            <c:strRef>
              <c:f>'Ark1'!$B$1:$C$1</c:f>
              <c:strCache>
                <c:ptCount val="2"/>
                <c:pt idx="0">
                  <c:v>Gutter/menn</c:v>
                </c:pt>
                <c:pt idx="1">
                  <c:v>Jenter/kvinner</c:v>
                </c:pt>
              </c:strCache>
            </c:strRef>
          </c:cat>
          <c:val>
            <c:numRef>
              <c:f>'Ark1'!$B$4:$C$4</c:f>
              <c:numCache>
                <c:formatCode>0</c:formatCode>
                <c:ptCount val="2"/>
                <c:pt idx="0">
                  <c:v>6</c:v>
                </c:pt>
                <c:pt idx="1">
                  <c:v>10</c:v>
                </c:pt>
              </c:numCache>
            </c:numRef>
          </c:val>
        </c:ser>
        <c:overlap val="100"/>
        <c:axId val="197214592"/>
        <c:axId val="197216128"/>
      </c:barChart>
      <c:catAx>
        <c:axId val="197214592"/>
        <c:scaling>
          <c:orientation val="minMax"/>
        </c:scaling>
        <c:axPos val="l"/>
        <c:numFmt formatCode="General" sourceLinked="1"/>
        <c:tickLblPos val="low"/>
        <c:spPr>
          <a:ln w="12700">
            <a:solidFill>
              <a:srgbClr val="000000"/>
            </a:solidFill>
            <a:prstDash val="solid"/>
          </a:ln>
          <a:effectLst/>
        </c:spPr>
        <c:txPr>
          <a:bodyPr rot="0"/>
          <a:lstStyle/>
          <a:p>
            <a:pPr>
              <a:defRPr sz="1100" b="0">
                <a:solidFill>
                  <a:srgbClr val="000000"/>
                </a:solidFill>
              </a:defRPr>
            </a:pPr>
            <a:endParaRPr lang="nb-NO"/>
          </a:p>
        </c:txPr>
        <c:crossAx val="197216128"/>
        <c:crosses val="autoZero"/>
        <c:auto val="1"/>
        <c:lblAlgn val="ctr"/>
        <c:lblOffset val="100"/>
      </c:catAx>
      <c:valAx>
        <c:axId val="197216128"/>
        <c:scaling>
          <c:orientation val="minMax"/>
          <c:max val="100"/>
        </c:scaling>
        <c:axPos val="b"/>
        <c:numFmt formatCode="0" sourceLinked="1"/>
        <c:tickLblPos val="low"/>
        <c:spPr>
          <a:ln w="12700">
            <a:solidFill>
              <a:srgbClr val="000000"/>
            </a:solidFill>
            <a:prstDash val="solid"/>
          </a:ln>
          <a:effectLst/>
        </c:spPr>
        <c:txPr>
          <a:bodyPr/>
          <a:lstStyle/>
          <a:p>
            <a:pPr>
              <a:defRPr sz="1100" b="0">
                <a:solidFill>
                  <a:srgbClr val="000000"/>
                </a:solidFill>
              </a:defRPr>
            </a:pPr>
            <a:endParaRPr lang="nb-NO"/>
          </a:p>
        </c:txPr>
        <c:crossAx val="197214592"/>
        <c:crosses val="autoZero"/>
        <c:crossBetween val="between"/>
      </c:valAx>
    </c:plotArea>
    <c:legend>
      <c:legendPos val="r"/>
      <c:layout>
        <c:manualLayout>
          <c:xMode val="edge"/>
          <c:yMode val="edge"/>
          <c:x val="0.52890510076992259"/>
          <c:y val="0.37838768429109976"/>
          <c:w val="0.40499948627261978"/>
          <c:h val="0.19174907653057194"/>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nb-NO"/>
  <c:chart>
    <c:plotArea>
      <c:layout>
        <c:manualLayout>
          <c:layoutTarget val="inner"/>
          <c:xMode val="edge"/>
          <c:yMode val="edge"/>
          <c:x val="0.12715019978361625"/>
          <c:y val="2.7700831024930758E-2"/>
          <c:w val="0.71981440854669743"/>
          <c:h val="0.90085872576177251"/>
        </c:manualLayout>
      </c:layout>
      <c:barChart>
        <c:barDir val="bar"/>
        <c:grouping val="stacked"/>
        <c:ser>
          <c:idx val="0"/>
          <c:order val="0"/>
          <c:tx>
            <c:strRef>
              <c:f>'Ark1'!$A$2</c:f>
              <c:strCache>
                <c:ptCount val="1"/>
                <c:pt idx="0">
                  <c:v> Svært eller ganske stor respekt</c:v>
                </c:pt>
              </c:strCache>
            </c:strRef>
          </c:tx>
          <c:spPr>
            <a:solidFill>
              <a:srgbClr val="00FF00"/>
            </a:solidFill>
            <a:ln w="25400">
              <a:noFill/>
            </a:ln>
          </c:spPr>
          <c:dLbls>
            <c:showVal val="1"/>
          </c:dLbls>
          <c:cat>
            <c:strRef>
              <c:f>'Ark1'!$B$1:$C$1</c:f>
              <c:strCache>
                <c:ptCount val="2"/>
                <c:pt idx="0">
                  <c:v>Gutter/menn</c:v>
                </c:pt>
                <c:pt idx="1">
                  <c:v>Jenter/kvinner</c:v>
                </c:pt>
              </c:strCache>
            </c:strRef>
          </c:cat>
          <c:val>
            <c:numRef>
              <c:f>'Ark1'!$B$2:$C$2</c:f>
              <c:numCache>
                <c:formatCode>0</c:formatCode>
                <c:ptCount val="2"/>
                <c:pt idx="0">
                  <c:v>25</c:v>
                </c:pt>
                <c:pt idx="1">
                  <c:v>37</c:v>
                </c:pt>
              </c:numCache>
            </c:numRef>
          </c:val>
        </c:ser>
        <c:ser>
          <c:idx val="1"/>
          <c:order val="1"/>
          <c:tx>
            <c:strRef>
              <c:f>'Ark1'!$A$3</c:f>
              <c:strCache>
                <c:ptCount val="1"/>
                <c:pt idx="0">
                  <c:v> Passe respekt</c:v>
                </c:pt>
              </c:strCache>
            </c:strRef>
          </c:tx>
          <c:spPr>
            <a:solidFill>
              <a:schemeClr val="bg1">
                <a:lumMod val="65000"/>
              </a:schemeClr>
            </a:solidFill>
            <a:ln w="25400">
              <a:noFill/>
            </a:ln>
          </c:spPr>
          <c:dLbls>
            <c:showVal val="1"/>
          </c:dLbls>
          <c:cat>
            <c:strRef>
              <c:f>'Ark1'!$B$1:$C$1</c:f>
              <c:strCache>
                <c:ptCount val="2"/>
                <c:pt idx="0">
                  <c:v>Gutter/menn</c:v>
                </c:pt>
                <c:pt idx="1">
                  <c:v>Jenter/kvinner</c:v>
                </c:pt>
              </c:strCache>
            </c:strRef>
          </c:cat>
          <c:val>
            <c:numRef>
              <c:f>'Ark1'!$B$3:$C$3</c:f>
              <c:numCache>
                <c:formatCode>0</c:formatCode>
                <c:ptCount val="2"/>
                <c:pt idx="0">
                  <c:v>34.100540000000002</c:v>
                </c:pt>
                <c:pt idx="1">
                  <c:v>33.895200000000003</c:v>
                </c:pt>
              </c:numCache>
            </c:numRef>
          </c:val>
        </c:ser>
        <c:ser>
          <c:idx val="2"/>
          <c:order val="2"/>
          <c:tx>
            <c:strRef>
              <c:f>'Ark1'!$A$4</c:f>
              <c:strCache>
                <c:ptCount val="1"/>
                <c:pt idx="0">
                  <c:v> Svært eller ganske liten respekt</c:v>
                </c:pt>
              </c:strCache>
            </c:strRef>
          </c:tx>
          <c:spPr>
            <a:solidFill>
              <a:srgbClr val="FF0000"/>
            </a:solidFill>
          </c:spPr>
          <c:dLbls>
            <c:showVal val="1"/>
          </c:dLbls>
          <c:cat>
            <c:strRef>
              <c:f>'Ark1'!$B$1:$C$1</c:f>
              <c:strCache>
                <c:ptCount val="2"/>
                <c:pt idx="0">
                  <c:v>Gutter/menn</c:v>
                </c:pt>
                <c:pt idx="1">
                  <c:v>Jenter/kvinner</c:v>
                </c:pt>
              </c:strCache>
            </c:strRef>
          </c:cat>
          <c:val>
            <c:numRef>
              <c:f>'Ark1'!$B$4:$C$4</c:f>
              <c:numCache>
                <c:formatCode>0</c:formatCode>
                <c:ptCount val="2"/>
                <c:pt idx="0">
                  <c:v>40</c:v>
                </c:pt>
                <c:pt idx="1">
                  <c:v>28</c:v>
                </c:pt>
              </c:numCache>
            </c:numRef>
          </c:val>
        </c:ser>
        <c:overlap val="100"/>
        <c:axId val="197255936"/>
        <c:axId val="197257472"/>
      </c:barChart>
      <c:catAx>
        <c:axId val="197255936"/>
        <c:scaling>
          <c:orientation val="minMax"/>
        </c:scaling>
        <c:axPos val="l"/>
        <c:numFmt formatCode="General" sourceLinked="1"/>
        <c:tickLblPos val="low"/>
        <c:spPr>
          <a:ln w="12700">
            <a:solidFill>
              <a:srgbClr val="000000"/>
            </a:solidFill>
            <a:prstDash val="solid"/>
          </a:ln>
          <a:effectLst/>
        </c:spPr>
        <c:txPr>
          <a:bodyPr rot="0"/>
          <a:lstStyle/>
          <a:p>
            <a:pPr>
              <a:defRPr sz="1100" b="0">
                <a:solidFill>
                  <a:srgbClr val="000000"/>
                </a:solidFill>
              </a:defRPr>
            </a:pPr>
            <a:endParaRPr lang="nb-NO"/>
          </a:p>
        </c:txPr>
        <c:crossAx val="197257472"/>
        <c:crosses val="autoZero"/>
        <c:auto val="1"/>
        <c:lblAlgn val="ctr"/>
        <c:lblOffset val="100"/>
      </c:catAx>
      <c:valAx>
        <c:axId val="197257472"/>
        <c:scaling>
          <c:orientation val="minMax"/>
          <c:max val="100"/>
        </c:scaling>
        <c:axPos val="b"/>
        <c:numFmt formatCode="0" sourceLinked="1"/>
        <c:tickLblPos val="low"/>
        <c:spPr>
          <a:ln w="12700">
            <a:solidFill>
              <a:srgbClr val="000000"/>
            </a:solidFill>
            <a:prstDash val="solid"/>
          </a:ln>
          <a:effectLst/>
        </c:spPr>
        <c:txPr>
          <a:bodyPr/>
          <a:lstStyle/>
          <a:p>
            <a:pPr>
              <a:defRPr sz="1100" b="0">
                <a:solidFill>
                  <a:srgbClr val="000000"/>
                </a:solidFill>
              </a:defRPr>
            </a:pPr>
            <a:endParaRPr lang="nb-NO"/>
          </a:p>
        </c:txPr>
        <c:crossAx val="197255936"/>
        <c:crosses val="autoZero"/>
        <c:crossBetween val="between"/>
      </c:valAx>
    </c:plotArea>
    <c:legend>
      <c:legendPos val="r"/>
      <c:layout>
        <c:manualLayout>
          <c:xMode val="edge"/>
          <c:yMode val="edge"/>
          <c:x val="0.69347842846251273"/>
          <c:y val="0.42905666906094952"/>
          <c:w val="0.24471463900736395"/>
          <c:h val="0.14188645688815421"/>
        </c:manualLayout>
      </c:layout>
      <c:spPr>
        <a:noFill/>
        <a:ln w="25400">
          <a:noFill/>
        </a:ln>
        <a:effectLst/>
      </c:spPr>
      <c:txPr>
        <a:bodyPr/>
        <a:lstStyle/>
        <a:p>
          <a:pPr>
            <a:defRPr sz="1100" b="0">
              <a:solidFill>
                <a:srgbClr val="000000"/>
              </a:solidFill>
            </a:defRPr>
          </a:pPr>
          <a:endParaRPr lang="nb-NO"/>
        </a:p>
      </c:txPr>
    </c:legend>
    <c:plotVisOnly val="1"/>
  </c:chart>
  <c:spPr>
    <a:noFill/>
    <a:ln>
      <a:noFill/>
    </a:ln>
  </c:spPr>
  <c:txPr>
    <a:bodyPr/>
    <a:lstStyle/>
    <a:p>
      <a:pPr>
        <a:defRPr sz="1100" b="0" i="0">
          <a:solidFill>
            <a:srgbClr val="000000"/>
          </a:solidFill>
        </a:defRPr>
      </a:pPr>
      <a:endParaRPr lang="nb-NO"/>
    </a:p>
  </c:txPr>
  <c:externalData r:id="rId1"/>
</c:chartSpace>
</file>

<file path=ppt/drawings/drawing1.xml><?xml version="1.0" encoding="utf-8"?>
<c:userShapes xmlns:c="http://schemas.openxmlformats.org/drawingml/2006/chart">
  <cdr:relSizeAnchor xmlns:cdr="http://schemas.openxmlformats.org/drawingml/2006/chartDrawing">
    <cdr:from>
      <cdr:x>0</cdr:x>
      <cdr:y>0.4515</cdr:y>
    </cdr:from>
    <cdr:to>
      <cdr:x>1</cdr:x>
      <cdr:y>0.51191</cdr:y>
    </cdr:to>
    <cdr:sp macro="" textlink="">
      <cdr:nvSpPr>
        <cdr:cNvPr id="2" name="Rektangel 1"/>
        <cdr:cNvSpPr/>
      </cdr:nvSpPr>
      <cdr:spPr>
        <a:xfrm xmlns:a="http://schemas.openxmlformats.org/drawingml/2006/main">
          <a:off x="0" y="2069976"/>
          <a:ext cx="8496943"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nb-NO"/>
          </a:defPPr>
          <a:lvl1pPr marL="0" algn="l" defTabSz="914400" rtl="0" eaLnBrk="1" latinLnBrk="0" hangingPunct="1">
            <a:defRPr sz="1800" kern="1200">
              <a:solidFill>
                <a:srgbClr val="000000"/>
              </a:solidFill>
              <a:latin typeface="Arial"/>
            </a:defRPr>
          </a:lvl1pPr>
          <a:lvl2pPr marL="457200" algn="l" defTabSz="914400" rtl="0" eaLnBrk="1" latinLnBrk="0" hangingPunct="1">
            <a:defRPr sz="1800" kern="1200">
              <a:solidFill>
                <a:srgbClr val="000000"/>
              </a:solidFill>
              <a:latin typeface="Arial"/>
            </a:defRPr>
          </a:lvl2pPr>
          <a:lvl3pPr marL="914400" algn="l" defTabSz="914400" rtl="0" eaLnBrk="1" latinLnBrk="0" hangingPunct="1">
            <a:defRPr sz="1800" kern="1200">
              <a:solidFill>
                <a:srgbClr val="000000"/>
              </a:solidFill>
              <a:latin typeface="Arial"/>
            </a:defRPr>
          </a:lvl3pPr>
          <a:lvl4pPr marL="1371600" algn="l" defTabSz="914400" rtl="0" eaLnBrk="1" latinLnBrk="0" hangingPunct="1">
            <a:defRPr sz="1800" kern="1200">
              <a:solidFill>
                <a:srgbClr val="000000"/>
              </a:solidFill>
              <a:latin typeface="Arial"/>
            </a:defRPr>
          </a:lvl4pPr>
          <a:lvl5pPr marL="1828800" algn="l" defTabSz="914400" rtl="0" eaLnBrk="1" latinLnBrk="0" hangingPunct="1">
            <a:defRPr sz="1800" kern="1200">
              <a:solidFill>
                <a:srgbClr val="000000"/>
              </a:solidFill>
              <a:latin typeface="Arial"/>
            </a:defRPr>
          </a:lvl5pPr>
          <a:lvl6pPr marL="2286000" algn="l" defTabSz="914400" rtl="0" eaLnBrk="1" latinLnBrk="0" hangingPunct="1">
            <a:defRPr sz="1800" kern="1200">
              <a:solidFill>
                <a:srgbClr val="000000"/>
              </a:solidFill>
              <a:latin typeface="Arial"/>
            </a:defRPr>
          </a:lvl6pPr>
          <a:lvl7pPr marL="2743200" algn="l" defTabSz="914400" rtl="0" eaLnBrk="1" latinLnBrk="0" hangingPunct="1">
            <a:defRPr sz="1800" kern="1200">
              <a:solidFill>
                <a:srgbClr val="000000"/>
              </a:solidFill>
              <a:latin typeface="Arial"/>
            </a:defRPr>
          </a:lvl7pPr>
          <a:lvl8pPr marL="3200400" algn="l" defTabSz="914400" rtl="0" eaLnBrk="1" latinLnBrk="0" hangingPunct="1">
            <a:defRPr sz="1800" kern="1200">
              <a:solidFill>
                <a:srgbClr val="000000"/>
              </a:solidFill>
              <a:latin typeface="Arial"/>
            </a:defRPr>
          </a:lvl8pPr>
          <a:lvl9pPr marL="3657600" algn="l" defTabSz="914400" rtl="0" eaLnBrk="1" latinLnBrk="0" hangingPunct="1">
            <a:defRPr sz="1800" kern="1200">
              <a:solidFill>
                <a:srgbClr val="000000"/>
              </a:solidFill>
              <a:latin typeface="Arial"/>
            </a:defRPr>
          </a:lvl9pPr>
        </a:lstStyle>
        <a:p xmlns:a="http://schemas.openxmlformats.org/drawingml/2006/main">
          <a:r>
            <a:rPr lang="nb-NO" sz="1200" dirty="0" smtClean="0">
              <a:solidFill>
                <a:srgbClr val="FF0099">
                  <a:lumMod val="60000"/>
                  <a:lumOff val="40000"/>
                </a:srgbClr>
              </a:solidFill>
              <a:latin typeface="Trebuchet MS" pitchFamily="34" charset="0"/>
            </a:rPr>
            <a:t>Spørsmål: </a:t>
          </a:r>
          <a:r>
            <a:rPr lang="nb-NO" sz="1200" dirty="0" smtClean="0">
              <a:latin typeface="Trebuchet MS" pitchFamily="34" charset="0"/>
            </a:rPr>
            <a:t>Hvilken respekt har du for seksuelt pågående gutter/menn?</a:t>
          </a:r>
          <a:endParaRPr lang="nb-NO" sz="1200" dirty="0">
            <a:latin typeface="Trebuchet MS"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0.4515</cdr:y>
    </cdr:from>
    <cdr:to>
      <cdr:x>1</cdr:x>
      <cdr:y>0.5522</cdr:y>
    </cdr:to>
    <cdr:sp macro="" textlink="">
      <cdr:nvSpPr>
        <cdr:cNvPr id="2" name="Rektangel 1"/>
        <cdr:cNvSpPr/>
      </cdr:nvSpPr>
      <cdr:spPr>
        <a:xfrm xmlns:a="http://schemas.openxmlformats.org/drawingml/2006/main">
          <a:off x="0" y="2069992"/>
          <a:ext cx="8496943" cy="4616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nb-NO"/>
          </a:defPPr>
          <a:lvl1pPr marL="0" algn="l" defTabSz="914400" rtl="0" eaLnBrk="1" latinLnBrk="0" hangingPunct="1">
            <a:defRPr sz="1800" kern="1200">
              <a:solidFill>
                <a:srgbClr val="000000"/>
              </a:solidFill>
              <a:latin typeface="Arial"/>
            </a:defRPr>
          </a:lvl1pPr>
          <a:lvl2pPr marL="457200" algn="l" defTabSz="914400" rtl="0" eaLnBrk="1" latinLnBrk="0" hangingPunct="1">
            <a:defRPr sz="1800" kern="1200">
              <a:solidFill>
                <a:srgbClr val="000000"/>
              </a:solidFill>
              <a:latin typeface="Arial"/>
            </a:defRPr>
          </a:lvl2pPr>
          <a:lvl3pPr marL="914400" algn="l" defTabSz="914400" rtl="0" eaLnBrk="1" latinLnBrk="0" hangingPunct="1">
            <a:defRPr sz="1800" kern="1200">
              <a:solidFill>
                <a:srgbClr val="000000"/>
              </a:solidFill>
              <a:latin typeface="Arial"/>
            </a:defRPr>
          </a:lvl3pPr>
          <a:lvl4pPr marL="1371600" algn="l" defTabSz="914400" rtl="0" eaLnBrk="1" latinLnBrk="0" hangingPunct="1">
            <a:defRPr sz="1800" kern="1200">
              <a:solidFill>
                <a:srgbClr val="000000"/>
              </a:solidFill>
              <a:latin typeface="Arial"/>
            </a:defRPr>
          </a:lvl4pPr>
          <a:lvl5pPr marL="1828800" algn="l" defTabSz="914400" rtl="0" eaLnBrk="1" latinLnBrk="0" hangingPunct="1">
            <a:defRPr sz="1800" kern="1200">
              <a:solidFill>
                <a:srgbClr val="000000"/>
              </a:solidFill>
              <a:latin typeface="Arial"/>
            </a:defRPr>
          </a:lvl5pPr>
          <a:lvl6pPr marL="2286000" algn="l" defTabSz="914400" rtl="0" eaLnBrk="1" latinLnBrk="0" hangingPunct="1">
            <a:defRPr sz="1800" kern="1200">
              <a:solidFill>
                <a:srgbClr val="000000"/>
              </a:solidFill>
              <a:latin typeface="Arial"/>
            </a:defRPr>
          </a:lvl6pPr>
          <a:lvl7pPr marL="2743200" algn="l" defTabSz="914400" rtl="0" eaLnBrk="1" latinLnBrk="0" hangingPunct="1">
            <a:defRPr sz="1800" kern="1200">
              <a:solidFill>
                <a:srgbClr val="000000"/>
              </a:solidFill>
              <a:latin typeface="Arial"/>
            </a:defRPr>
          </a:lvl7pPr>
          <a:lvl8pPr marL="3200400" algn="l" defTabSz="914400" rtl="0" eaLnBrk="1" latinLnBrk="0" hangingPunct="1">
            <a:defRPr sz="1800" kern="1200">
              <a:solidFill>
                <a:srgbClr val="000000"/>
              </a:solidFill>
              <a:latin typeface="Arial"/>
            </a:defRPr>
          </a:lvl8pPr>
          <a:lvl9pPr marL="3657600" algn="l" defTabSz="914400" rtl="0" eaLnBrk="1" latinLnBrk="0" hangingPunct="1">
            <a:defRPr sz="1800" kern="1200">
              <a:solidFill>
                <a:srgbClr val="000000"/>
              </a:solidFill>
              <a:latin typeface="Arial"/>
            </a:defRPr>
          </a:lvl9pPr>
        </a:lstStyle>
        <a:p xmlns:a="http://schemas.openxmlformats.org/drawingml/2006/main">
          <a:r>
            <a:rPr lang="nb-NO" sz="1200" dirty="0" smtClean="0">
              <a:solidFill>
                <a:srgbClr val="FF0099">
                  <a:lumMod val="60000"/>
                  <a:lumOff val="40000"/>
                </a:srgbClr>
              </a:solidFill>
              <a:latin typeface="Trebuchet MS" pitchFamily="34" charset="0"/>
            </a:rPr>
            <a:t>Spørsmål: </a:t>
          </a:r>
          <a:r>
            <a:rPr lang="nb-NO" sz="1200" dirty="0" smtClean="0">
              <a:latin typeface="Trebuchet MS" pitchFamily="34" charset="0"/>
            </a:rPr>
            <a:t>En gutt er alene hjemme med sin mor/kvinnelig slektning og blir utsatt for overgrep/voldtekt. </a:t>
          </a:r>
          <a:r>
            <a:rPr lang="nb-NO" sz="1200" u="sng" dirty="0" smtClean="0">
              <a:latin typeface="Trebuchet MS" pitchFamily="34" charset="0"/>
            </a:rPr>
            <a:t>Hvem er mest skyld i at overgrep skjer?</a:t>
          </a:r>
          <a:endParaRPr lang="nb-NO" sz="1200" dirty="0">
            <a:latin typeface="Trebuchet MS"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0.4515</cdr:y>
    </cdr:from>
    <cdr:to>
      <cdr:x>1</cdr:x>
      <cdr:y>0.5522</cdr:y>
    </cdr:to>
    <cdr:sp macro="" textlink="">
      <cdr:nvSpPr>
        <cdr:cNvPr id="2" name="Rektangel 1"/>
        <cdr:cNvSpPr/>
      </cdr:nvSpPr>
      <cdr:spPr>
        <a:xfrm xmlns:a="http://schemas.openxmlformats.org/drawingml/2006/main">
          <a:off x="0" y="2069992"/>
          <a:ext cx="8496943" cy="4616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nb-NO"/>
          </a:defPPr>
          <a:lvl1pPr marL="0" algn="l" defTabSz="914400" rtl="0" eaLnBrk="1" latinLnBrk="0" hangingPunct="1">
            <a:defRPr sz="1800" kern="1200">
              <a:solidFill>
                <a:srgbClr val="000000"/>
              </a:solidFill>
              <a:latin typeface="Arial"/>
            </a:defRPr>
          </a:lvl1pPr>
          <a:lvl2pPr marL="457200" algn="l" defTabSz="914400" rtl="0" eaLnBrk="1" latinLnBrk="0" hangingPunct="1">
            <a:defRPr sz="1800" kern="1200">
              <a:solidFill>
                <a:srgbClr val="000000"/>
              </a:solidFill>
              <a:latin typeface="Arial"/>
            </a:defRPr>
          </a:lvl2pPr>
          <a:lvl3pPr marL="914400" algn="l" defTabSz="914400" rtl="0" eaLnBrk="1" latinLnBrk="0" hangingPunct="1">
            <a:defRPr sz="1800" kern="1200">
              <a:solidFill>
                <a:srgbClr val="000000"/>
              </a:solidFill>
              <a:latin typeface="Arial"/>
            </a:defRPr>
          </a:lvl3pPr>
          <a:lvl4pPr marL="1371600" algn="l" defTabSz="914400" rtl="0" eaLnBrk="1" latinLnBrk="0" hangingPunct="1">
            <a:defRPr sz="1800" kern="1200">
              <a:solidFill>
                <a:srgbClr val="000000"/>
              </a:solidFill>
              <a:latin typeface="Arial"/>
            </a:defRPr>
          </a:lvl4pPr>
          <a:lvl5pPr marL="1828800" algn="l" defTabSz="914400" rtl="0" eaLnBrk="1" latinLnBrk="0" hangingPunct="1">
            <a:defRPr sz="1800" kern="1200">
              <a:solidFill>
                <a:srgbClr val="000000"/>
              </a:solidFill>
              <a:latin typeface="Arial"/>
            </a:defRPr>
          </a:lvl5pPr>
          <a:lvl6pPr marL="2286000" algn="l" defTabSz="914400" rtl="0" eaLnBrk="1" latinLnBrk="0" hangingPunct="1">
            <a:defRPr sz="1800" kern="1200">
              <a:solidFill>
                <a:srgbClr val="000000"/>
              </a:solidFill>
              <a:latin typeface="Arial"/>
            </a:defRPr>
          </a:lvl6pPr>
          <a:lvl7pPr marL="2743200" algn="l" defTabSz="914400" rtl="0" eaLnBrk="1" latinLnBrk="0" hangingPunct="1">
            <a:defRPr sz="1800" kern="1200">
              <a:solidFill>
                <a:srgbClr val="000000"/>
              </a:solidFill>
              <a:latin typeface="Arial"/>
            </a:defRPr>
          </a:lvl7pPr>
          <a:lvl8pPr marL="3200400" algn="l" defTabSz="914400" rtl="0" eaLnBrk="1" latinLnBrk="0" hangingPunct="1">
            <a:defRPr sz="1800" kern="1200">
              <a:solidFill>
                <a:srgbClr val="000000"/>
              </a:solidFill>
              <a:latin typeface="Arial"/>
            </a:defRPr>
          </a:lvl8pPr>
          <a:lvl9pPr marL="3657600" algn="l" defTabSz="914400" rtl="0" eaLnBrk="1" latinLnBrk="0" hangingPunct="1">
            <a:defRPr sz="1800" kern="1200">
              <a:solidFill>
                <a:srgbClr val="000000"/>
              </a:solidFill>
              <a:latin typeface="Arial"/>
            </a:defRPr>
          </a:lvl9pPr>
        </a:lstStyle>
        <a:p xmlns:a="http://schemas.openxmlformats.org/drawingml/2006/main">
          <a:r>
            <a:rPr lang="nb-NO" sz="1200" dirty="0" smtClean="0">
              <a:solidFill>
                <a:srgbClr val="FF0099">
                  <a:lumMod val="60000"/>
                  <a:lumOff val="40000"/>
                </a:srgbClr>
              </a:solidFill>
              <a:latin typeface="Trebuchet MS" pitchFamily="34" charset="0"/>
            </a:rPr>
            <a:t>Spørsmål: </a:t>
          </a:r>
          <a:r>
            <a:rPr lang="nb-NO" sz="1200" dirty="0" smtClean="0">
              <a:latin typeface="Trebuchet MS" pitchFamily="34" charset="0"/>
            </a:rPr>
            <a:t>En mann er alene hjemme med sin kone/kvinnelig bekjent og blir utsatt for overgrep/voldtekt. </a:t>
          </a:r>
          <a:r>
            <a:rPr lang="nb-NO" sz="1200" u="sng" dirty="0" smtClean="0">
              <a:latin typeface="Trebuchet MS" pitchFamily="34" charset="0"/>
            </a:rPr>
            <a:t>Hvem er mest skyld i at overgrep skjer?</a:t>
          </a:r>
          <a:endParaRPr lang="nb-NO" sz="1200" dirty="0">
            <a:latin typeface="Trebuchet MS"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0.4515</cdr:y>
    </cdr:from>
    <cdr:to>
      <cdr:x>1</cdr:x>
      <cdr:y>0.5522</cdr:y>
    </cdr:to>
    <cdr:sp macro="" textlink="">
      <cdr:nvSpPr>
        <cdr:cNvPr id="2" name="Rektangel 1"/>
        <cdr:cNvSpPr/>
      </cdr:nvSpPr>
      <cdr:spPr>
        <a:xfrm xmlns:a="http://schemas.openxmlformats.org/drawingml/2006/main">
          <a:off x="0" y="2069992"/>
          <a:ext cx="8496943" cy="4616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nb-NO"/>
          </a:defPPr>
          <a:lvl1pPr marL="0" algn="l" defTabSz="914400" rtl="0" eaLnBrk="1" latinLnBrk="0" hangingPunct="1">
            <a:defRPr sz="1800" kern="1200">
              <a:solidFill>
                <a:srgbClr val="000000"/>
              </a:solidFill>
              <a:latin typeface="Arial"/>
            </a:defRPr>
          </a:lvl1pPr>
          <a:lvl2pPr marL="457200" algn="l" defTabSz="914400" rtl="0" eaLnBrk="1" latinLnBrk="0" hangingPunct="1">
            <a:defRPr sz="1800" kern="1200">
              <a:solidFill>
                <a:srgbClr val="000000"/>
              </a:solidFill>
              <a:latin typeface="Arial"/>
            </a:defRPr>
          </a:lvl2pPr>
          <a:lvl3pPr marL="914400" algn="l" defTabSz="914400" rtl="0" eaLnBrk="1" latinLnBrk="0" hangingPunct="1">
            <a:defRPr sz="1800" kern="1200">
              <a:solidFill>
                <a:srgbClr val="000000"/>
              </a:solidFill>
              <a:latin typeface="Arial"/>
            </a:defRPr>
          </a:lvl3pPr>
          <a:lvl4pPr marL="1371600" algn="l" defTabSz="914400" rtl="0" eaLnBrk="1" latinLnBrk="0" hangingPunct="1">
            <a:defRPr sz="1800" kern="1200">
              <a:solidFill>
                <a:srgbClr val="000000"/>
              </a:solidFill>
              <a:latin typeface="Arial"/>
            </a:defRPr>
          </a:lvl4pPr>
          <a:lvl5pPr marL="1828800" algn="l" defTabSz="914400" rtl="0" eaLnBrk="1" latinLnBrk="0" hangingPunct="1">
            <a:defRPr sz="1800" kern="1200">
              <a:solidFill>
                <a:srgbClr val="000000"/>
              </a:solidFill>
              <a:latin typeface="Arial"/>
            </a:defRPr>
          </a:lvl5pPr>
          <a:lvl6pPr marL="2286000" algn="l" defTabSz="914400" rtl="0" eaLnBrk="1" latinLnBrk="0" hangingPunct="1">
            <a:defRPr sz="1800" kern="1200">
              <a:solidFill>
                <a:srgbClr val="000000"/>
              </a:solidFill>
              <a:latin typeface="Arial"/>
            </a:defRPr>
          </a:lvl6pPr>
          <a:lvl7pPr marL="2743200" algn="l" defTabSz="914400" rtl="0" eaLnBrk="1" latinLnBrk="0" hangingPunct="1">
            <a:defRPr sz="1800" kern="1200">
              <a:solidFill>
                <a:srgbClr val="000000"/>
              </a:solidFill>
              <a:latin typeface="Arial"/>
            </a:defRPr>
          </a:lvl7pPr>
          <a:lvl8pPr marL="3200400" algn="l" defTabSz="914400" rtl="0" eaLnBrk="1" latinLnBrk="0" hangingPunct="1">
            <a:defRPr sz="1800" kern="1200">
              <a:solidFill>
                <a:srgbClr val="000000"/>
              </a:solidFill>
              <a:latin typeface="Arial"/>
            </a:defRPr>
          </a:lvl8pPr>
          <a:lvl9pPr marL="3657600" algn="l" defTabSz="914400" rtl="0" eaLnBrk="1" latinLnBrk="0" hangingPunct="1">
            <a:defRPr sz="1800" kern="1200">
              <a:solidFill>
                <a:srgbClr val="000000"/>
              </a:solidFill>
              <a:latin typeface="Arial"/>
            </a:defRPr>
          </a:lvl9pPr>
        </a:lstStyle>
        <a:p xmlns:a="http://schemas.openxmlformats.org/drawingml/2006/main">
          <a:r>
            <a:rPr lang="nb-NO" sz="1200" dirty="0" smtClean="0">
              <a:solidFill>
                <a:srgbClr val="FF0099">
                  <a:lumMod val="60000"/>
                  <a:lumOff val="40000"/>
                </a:srgbClr>
              </a:solidFill>
              <a:latin typeface="Trebuchet MS" pitchFamily="34" charset="0"/>
            </a:rPr>
            <a:t>Spørsmål: </a:t>
          </a:r>
          <a:r>
            <a:rPr lang="nb-NO" sz="1200" dirty="0" smtClean="0">
              <a:latin typeface="Trebuchet MS" pitchFamily="34" charset="0"/>
            </a:rPr>
            <a:t>En beruset mann går alene ute sent på kvelden eller natten og blir utsatt for overgrep/voldtekt . </a:t>
          </a:r>
          <a:r>
            <a:rPr lang="nb-NO" sz="1200" u="sng" dirty="0" smtClean="0">
              <a:latin typeface="Trebuchet MS" pitchFamily="34" charset="0"/>
            </a:rPr>
            <a:t>Hvem er mest skyld i at overgrep skjer?</a:t>
          </a:r>
          <a:endParaRPr lang="nb-NO" sz="1200" dirty="0">
            <a:latin typeface="Trebuchet MS"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0.4515</cdr:y>
    </cdr:from>
    <cdr:to>
      <cdr:x>1</cdr:x>
      <cdr:y>0.51192</cdr:y>
    </cdr:to>
    <cdr:sp macro="" textlink="">
      <cdr:nvSpPr>
        <cdr:cNvPr id="2" name="Rektangel 1"/>
        <cdr:cNvSpPr/>
      </cdr:nvSpPr>
      <cdr:spPr>
        <a:xfrm xmlns:a="http://schemas.openxmlformats.org/drawingml/2006/main">
          <a:off x="0" y="2069992"/>
          <a:ext cx="8496943"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nb-NO"/>
          </a:defPPr>
          <a:lvl1pPr marL="0" algn="l" defTabSz="914400" rtl="0" eaLnBrk="1" latinLnBrk="0" hangingPunct="1">
            <a:defRPr sz="1800" kern="1200">
              <a:solidFill>
                <a:srgbClr val="000000"/>
              </a:solidFill>
              <a:latin typeface="Arial"/>
            </a:defRPr>
          </a:lvl1pPr>
          <a:lvl2pPr marL="457200" algn="l" defTabSz="914400" rtl="0" eaLnBrk="1" latinLnBrk="0" hangingPunct="1">
            <a:defRPr sz="1800" kern="1200">
              <a:solidFill>
                <a:srgbClr val="000000"/>
              </a:solidFill>
              <a:latin typeface="Arial"/>
            </a:defRPr>
          </a:lvl2pPr>
          <a:lvl3pPr marL="914400" algn="l" defTabSz="914400" rtl="0" eaLnBrk="1" latinLnBrk="0" hangingPunct="1">
            <a:defRPr sz="1800" kern="1200">
              <a:solidFill>
                <a:srgbClr val="000000"/>
              </a:solidFill>
              <a:latin typeface="Arial"/>
            </a:defRPr>
          </a:lvl3pPr>
          <a:lvl4pPr marL="1371600" algn="l" defTabSz="914400" rtl="0" eaLnBrk="1" latinLnBrk="0" hangingPunct="1">
            <a:defRPr sz="1800" kern="1200">
              <a:solidFill>
                <a:srgbClr val="000000"/>
              </a:solidFill>
              <a:latin typeface="Arial"/>
            </a:defRPr>
          </a:lvl4pPr>
          <a:lvl5pPr marL="1828800" algn="l" defTabSz="914400" rtl="0" eaLnBrk="1" latinLnBrk="0" hangingPunct="1">
            <a:defRPr sz="1800" kern="1200">
              <a:solidFill>
                <a:srgbClr val="000000"/>
              </a:solidFill>
              <a:latin typeface="Arial"/>
            </a:defRPr>
          </a:lvl5pPr>
          <a:lvl6pPr marL="2286000" algn="l" defTabSz="914400" rtl="0" eaLnBrk="1" latinLnBrk="0" hangingPunct="1">
            <a:defRPr sz="1800" kern="1200">
              <a:solidFill>
                <a:srgbClr val="000000"/>
              </a:solidFill>
              <a:latin typeface="Arial"/>
            </a:defRPr>
          </a:lvl6pPr>
          <a:lvl7pPr marL="2743200" algn="l" defTabSz="914400" rtl="0" eaLnBrk="1" latinLnBrk="0" hangingPunct="1">
            <a:defRPr sz="1800" kern="1200">
              <a:solidFill>
                <a:srgbClr val="000000"/>
              </a:solidFill>
              <a:latin typeface="Arial"/>
            </a:defRPr>
          </a:lvl7pPr>
          <a:lvl8pPr marL="3200400" algn="l" defTabSz="914400" rtl="0" eaLnBrk="1" latinLnBrk="0" hangingPunct="1">
            <a:defRPr sz="1800" kern="1200">
              <a:solidFill>
                <a:srgbClr val="000000"/>
              </a:solidFill>
              <a:latin typeface="Arial"/>
            </a:defRPr>
          </a:lvl8pPr>
          <a:lvl9pPr marL="3657600" algn="l" defTabSz="914400" rtl="0" eaLnBrk="1" latinLnBrk="0" hangingPunct="1">
            <a:defRPr sz="1800" kern="1200">
              <a:solidFill>
                <a:srgbClr val="000000"/>
              </a:solidFill>
              <a:latin typeface="Arial"/>
            </a:defRPr>
          </a:lvl9pPr>
        </a:lstStyle>
        <a:p xmlns:a="http://schemas.openxmlformats.org/drawingml/2006/main">
          <a:r>
            <a:rPr lang="nb-NO" sz="1200" dirty="0" smtClean="0">
              <a:solidFill>
                <a:srgbClr val="FF0099">
                  <a:lumMod val="60000"/>
                  <a:lumOff val="40000"/>
                </a:srgbClr>
              </a:solidFill>
              <a:latin typeface="Trebuchet MS" pitchFamily="34" charset="0"/>
            </a:rPr>
            <a:t>Spørsmål: </a:t>
          </a:r>
          <a:r>
            <a:rPr lang="nb-NO" sz="1200" dirty="0" smtClean="0">
              <a:latin typeface="Trebuchet MS" pitchFamily="34" charset="0"/>
            </a:rPr>
            <a:t>En beruset mann er på fest og blir utsatt for overgrep/voldtekt . </a:t>
          </a:r>
          <a:r>
            <a:rPr lang="nb-NO" sz="1200" u="sng" dirty="0" smtClean="0">
              <a:latin typeface="Trebuchet MS" pitchFamily="34" charset="0"/>
            </a:rPr>
            <a:t>Hvem er mest skyld i at overgrep skjer?</a:t>
          </a:r>
          <a:endParaRPr lang="nb-NO" sz="1200" dirty="0">
            <a:latin typeface="Trebuchet MS"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0.4515</cdr:y>
    </cdr:from>
    <cdr:to>
      <cdr:x>1</cdr:x>
      <cdr:y>0.5522</cdr:y>
    </cdr:to>
    <cdr:sp macro="" textlink="">
      <cdr:nvSpPr>
        <cdr:cNvPr id="2" name="Rektangel 1"/>
        <cdr:cNvSpPr/>
      </cdr:nvSpPr>
      <cdr:spPr>
        <a:xfrm xmlns:a="http://schemas.openxmlformats.org/drawingml/2006/main">
          <a:off x="0" y="2069992"/>
          <a:ext cx="8496943" cy="4616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nb-NO"/>
          </a:defPPr>
          <a:lvl1pPr marL="0" algn="l" defTabSz="914400" rtl="0" eaLnBrk="1" latinLnBrk="0" hangingPunct="1">
            <a:defRPr sz="1800" kern="1200">
              <a:solidFill>
                <a:srgbClr val="000000"/>
              </a:solidFill>
              <a:latin typeface="Arial"/>
            </a:defRPr>
          </a:lvl1pPr>
          <a:lvl2pPr marL="457200" algn="l" defTabSz="914400" rtl="0" eaLnBrk="1" latinLnBrk="0" hangingPunct="1">
            <a:defRPr sz="1800" kern="1200">
              <a:solidFill>
                <a:srgbClr val="000000"/>
              </a:solidFill>
              <a:latin typeface="Arial"/>
            </a:defRPr>
          </a:lvl2pPr>
          <a:lvl3pPr marL="914400" algn="l" defTabSz="914400" rtl="0" eaLnBrk="1" latinLnBrk="0" hangingPunct="1">
            <a:defRPr sz="1800" kern="1200">
              <a:solidFill>
                <a:srgbClr val="000000"/>
              </a:solidFill>
              <a:latin typeface="Arial"/>
            </a:defRPr>
          </a:lvl3pPr>
          <a:lvl4pPr marL="1371600" algn="l" defTabSz="914400" rtl="0" eaLnBrk="1" latinLnBrk="0" hangingPunct="1">
            <a:defRPr sz="1800" kern="1200">
              <a:solidFill>
                <a:srgbClr val="000000"/>
              </a:solidFill>
              <a:latin typeface="Arial"/>
            </a:defRPr>
          </a:lvl4pPr>
          <a:lvl5pPr marL="1828800" algn="l" defTabSz="914400" rtl="0" eaLnBrk="1" latinLnBrk="0" hangingPunct="1">
            <a:defRPr sz="1800" kern="1200">
              <a:solidFill>
                <a:srgbClr val="000000"/>
              </a:solidFill>
              <a:latin typeface="Arial"/>
            </a:defRPr>
          </a:lvl5pPr>
          <a:lvl6pPr marL="2286000" algn="l" defTabSz="914400" rtl="0" eaLnBrk="1" latinLnBrk="0" hangingPunct="1">
            <a:defRPr sz="1800" kern="1200">
              <a:solidFill>
                <a:srgbClr val="000000"/>
              </a:solidFill>
              <a:latin typeface="Arial"/>
            </a:defRPr>
          </a:lvl6pPr>
          <a:lvl7pPr marL="2743200" algn="l" defTabSz="914400" rtl="0" eaLnBrk="1" latinLnBrk="0" hangingPunct="1">
            <a:defRPr sz="1800" kern="1200">
              <a:solidFill>
                <a:srgbClr val="000000"/>
              </a:solidFill>
              <a:latin typeface="Arial"/>
            </a:defRPr>
          </a:lvl7pPr>
          <a:lvl8pPr marL="3200400" algn="l" defTabSz="914400" rtl="0" eaLnBrk="1" latinLnBrk="0" hangingPunct="1">
            <a:defRPr sz="1800" kern="1200">
              <a:solidFill>
                <a:srgbClr val="000000"/>
              </a:solidFill>
              <a:latin typeface="Arial"/>
            </a:defRPr>
          </a:lvl8pPr>
          <a:lvl9pPr marL="3657600" algn="l" defTabSz="914400" rtl="0" eaLnBrk="1" latinLnBrk="0" hangingPunct="1">
            <a:defRPr sz="1800" kern="1200">
              <a:solidFill>
                <a:srgbClr val="000000"/>
              </a:solidFill>
              <a:latin typeface="Arial"/>
            </a:defRPr>
          </a:lvl9pPr>
        </a:lstStyle>
        <a:p xmlns:a="http://schemas.openxmlformats.org/drawingml/2006/main">
          <a:r>
            <a:rPr lang="nb-NO" sz="1200" dirty="0" smtClean="0">
              <a:solidFill>
                <a:srgbClr val="FF0099">
                  <a:lumMod val="60000"/>
                  <a:lumOff val="40000"/>
                </a:srgbClr>
              </a:solidFill>
              <a:latin typeface="Trebuchet MS" pitchFamily="34" charset="0"/>
            </a:rPr>
            <a:t>Spørsmål: </a:t>
          </a:r>
          <a:r>
            <a:rPr lang="nb-NO" sz="1200" dirty="0" smtClean="0">
              <a:latin typeface="Trebuchet MS" pitchFamily="34" charset="0"/>
            </a:rPr>
            <a:t>En mann blir utsatt for overgrep/voldtekt i forbindelse med at han tar pirattaxi. </a:t>
          </a:r>
          <a:r>
            <a:rPr lang="nb-NO" sz="1200" u="sng" dirty="0" smtClean="0">
              <a:latin typeface="Trebuchet MS" pitchFamily="34" charset="0"/>
            </a:rPr>
            <a:t>Hvem er mest skyld i at overgrep skjer?</a:t>
          </a:r>
          <a:endParaRPr lang="nb-NO" sz="1200" dirty="0">
            <a:latin typeface="Trebuchet MS"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0.4515</cdr:y>
    </cdr:from>
    <cdr:to>
      <cdr:x>1</cdr:x>
      <cdr:y>0.5522</cdr:y>
    </cdr:to>
    <cdr:sp macro="" textlink="">
      <cdr:nvSpPr>
        <cdr:cNvPr id="2" name="Rektangel 1"/>
        <cdr:cNvSpPr/>
      </cdr:nvSpPr>
      <cdr:spPr>
        <a:xfrm xmlns:a="http://schemas.openxmlformats.org/drawingml/2006/main">
          <a:off x="0" y="2069992"/>
          <a:ext cx="8496943" cy="4616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nb-NO"/>
          </a:defPPr>
          <a:lvl1pPr marL="0" algn="l" defTabSz="914400" rtl="0" eaLnBrk="1" latinLnBrk="0" hangingPunct="1">
            <a:defRPr sz="1800" kern="1200">
              <a:solidFill>
                <a:srgbClr val="000000"/>
              </a:solidFill>
              <a:latin typeface="Arial"/>
            </a:defRPr>
          </a:lvl1pPr>
          <a:lvl2pPr marL="457200" algn="l" defTabSz="914400" rtl="0" eaLnBrk="1" latinLnBrk="0" hangingPunct="1">
            <a:defRPr sz="1800" kern="1200">
              <a:solidFill>
                <a:srgbClr val="000000"/>
              </a:solidFill>
              <a:latin typeface="Arial"/>
            </a:defRPr>
          </a:lvl2pPr>
          <a:lvl3pPr marL="914400" algn="l" defTabSz="914400" rtl="0" eaLnBrk="1" latinLnBrk="0" hangingPunct="1">
            <a:defRPr sz="1800" kern="1200">
              <a:solidFill>
                <a:srgbClr val="000000"/>
              </a:solidFill>
              <a:latin typeface="Arial"/>
            </a:defRPr>
          </a:lvl3pPr>
          <a:lvl4pPr marL="1371600" algn="l" defTabSz="914400" rtl="0" eaLnBrk="1" latinLnBrk="0" hangingPunct="1">
            <a:defRPr sz="1800" kern="1200">
              <a:solidFill>
                <a:srgbClr val="000000"/>
              </a:solidFill>
              <a:latin typeface="Arial"/>
            </a:defRPr>
          </a:lvl4pPr>
          <a:lvl5pPr marL="1828800" algn="l" defTabSz="914400" rtl="0" eaLnBrk="1" latinLnBrk="0" hangingPunct="1">
            <a:defRPr sz="1800" kern="1200">
              <a:solidFill>
                <a:srgbClr val="000000"/>
              </a:solidFill>
              <a:latin typeface="Arial"/>
            </a:defRPr>
          </a:lvl5pPr>
          <a:lvl6pPr marL="2286000" algn="l" defTabSz="914400" rtl="0" eaLnBrk="1" latinLnBrk="0" hangingPunct="1">
            <a:defRPr sz="1800" kern="1200">
              <a:solidFill>
                <a:srgbClr val="000000"/>
              </a:solidFill>
              <a:latin typeface="Arial"/>
            </a:defRPr>
          </a:lvl6pPr>
          <a:lvl7pPr marL="2743200" algn="l" defTabSz="914400" rtl="0" eaLnBrk="1" latinLnBrk="0" hangingPunct="1">
            <a:defRPr sz="1800" kern="1200">
              <a:solidFill>
                <a:srgbClr val="000000"/>
              </a:solidFill>
              <a:latin typeface="Arial"/>
            </a:defRPr>
          </a:lvl7pPr>
          <a:lvl8pPr marL="3200400" algn="l" defTabSz="914400" rtl="0" eaLnBrk="1" latinLnBrk="0" hangingPunct="1">
            <a:defRPr sz="1800" kern="1200">
              <a:solidFill>
                <a:srgbClr val="000000"/>
              </a:solidFill>
              <a:latin typeface="Arial"/>
            </a:defRPr>
          </a:lvl8pPr>
          <a:lvl9pPr marL="3657600" algn="l" defTabSz="914400" rtl="0" eaLnBrk="1" latinLnBrk="0" hangingPunct="1">
            <a:defRPr sz="1800" kern="1200">
              <a:solidFill>
                <a:srgbClr val="000000"/>
              </a:solidFill>
              <a:latin typeface="Arial"/>
            </a:defRPr>
          </a:lvl9pPr>
        </a:lstStyle>
        <a:p xmlns:a="http://schemas.openxmlformats.org/drawingml/2006/main">
          <a:r>
            <a:rPr lang="nb-NO" sz="1200" dirty="0" smtClean="0">
              <a:solidFill>
                <a:srgbClr val="FF0099">
                  <a:lumMod val="60000"/>
                  <a:lumOff val="40000"/>
                </a:srgb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beruset kvinne </a:t>
          </a:r>
          <a:r>
            <a:rPr lang="nb-NO" sz="1200" dirty="0" smtClean="0">
              <a:latin typeface="Trebuchet MS" pitchFamily="34" charset="0"/>
            </a:rPr>
            <a:t>blir utsatt for overgrep/voldtekt av en person hun har vært på date med. </a:t>
          </a:r>
          <a:r>
            <a:rPr lang="nb-NO" sz="1200" u="sng" dirty="0" smtClean="0">
              <a:latin typeface="Trebuchet MS" pitchFamily="34" charset="0"/>
            </a:rPr>
            <a:t>I hvilken grad mener du en kvinne som er blitt utsatt for voldtekt i følgende situasjoner har grunn til å føle skam?</a:t>
          </a:r>
          <a:endParaRPr lang="nb-NO" sz="1200" u="sng" dirty="0">
            <a:latin typeface="Trebuchet MS"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0.4515</cdr:y>
    </cdr:from>
    <cdr:to>
      <cdr:x>1</cdr:x>
      <cdr:y>0.5522</cdr:y>
    </cdr:to>
    <cdr:sp macro="" textlink="">
      <cdr:nvSpPr>
        <cdr:cNvPr id="2" name="Rektangel 1"/>
        <cdr:cNvSpPr/>
      </cdr:nvSpPr>
      <cdr:spPr>
        <a:xfrm xmlns:a="http://schemas.openxmlformats.org/drawingml/2006/main">
          <a:off x="0" y="2069992"/>
          <a:ext cx="8496943" cy="4616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nb-NO"/>
          </a:defPPr>
          <a:lvl1pPr marL="0" algn="l" defTabSz="914400" rtl="0" eaLnBrk="1" latinLnBrk="0" hangingPunct="1">
            <a:defRPr sz="1800" kern="1200">
              <a:solidFill>
                <a:srgbClr val="000000"/>
              </a:solidFill>
              <a:latin typeface="Arial"/>
            </a:defRPr>
          </a:lvl1pPr>
          <a:lvl2pPr marL="457200" algn="l" defTabSz="914400" rtl="0" eaLnBrk="1" latinLnBrk="0" hangingPunct="1">
            <a:defRPr sz="1800" kern="1200">
              <a:solidFill>
                <a:srgbClr val="000000"/>
              </a:solidFill>
              <a:latin typeface="Arial"/>
            </a:defRPr>
          </a:lvl2pPr>
          <a:lvl3pPr marL="914400" algn="l" defTabSz="914400" rtl="0" eaLnBrk="1" latinLnBrk="0" hangingPunct="1">
            <a:defRPr sz="1800" kern="1200">
              <a:solidFill>
                <a:srgbClr val="000000"/>
              </a:solidFill>
              <a:latin typeface="Arial"/>
            </a:defRPr>
          </a:lvl3pPr>
          <a:lvl4pPr marL="1371600" algn="l" defTabSz="914400" rtl="0" eaLnBrk="1" latinLnBrk="0" hangingPunct="1">
            <a:defRPr sz="1800" kern="1200">
              <a:solidFill>
                <a:srgbClr val="000000"/>
              </a:solidFill>
              <a:latin typeface="Arial"/>
            </a:defRPr>
          </a:lvl4pPr>
          <a:lvl5pPr marL="1828800" algn="l" defTabSz="914400" rtl="0" eaLnBrk="1" latinLnBrk="0" hangingPunct="1">
            <a:defRPr sz="1800" kern="1200">
              <a:solidFill>
                <a:srgbClr val="000000"/>
              </a:solidFill>
              <a:latin typeface="Arial"/>
            </a:defRPr>
          </a:lvl5pPr>
          <a:lvl6pPr marL="2286000" algn="l" defTabSz="914400" rtl="0" eaLnBrk="1" latinLnBrk="0" hangingPunct="1">
            <a:defRPr sz="1800" kern="1200">
              <a:solidFill>
                <a:srgbClr val="000000"/>
              </a:solidFill>
              <a:latin typeface="Arial"/>
            </a:defRPr>
          </a:lvl6pPr>
          <a:lvl7pPr marL="2743200" algn="l" defTabSz="914400" rtl="0" eaLnBrk="1" latinLnBrk="0" hangingPunct="1">
            <a:defRPr sz="1800" kern="1200">
              <a:solidFill>
                <a:srgbClr val="000000"/>
              </a:solidFill>
              <a:latin typeface="Arial"/>
            </a:defRPr>
          </a:lvl7pPr>
          <a:lvl8pPr marL="3200400" algn="l" defTabSz="914400" rtl="0" eaLnBrk="1" latinLnBrk="0" hangingPunct="1">
            <a:defRPr sz="1800" kern="1200">
              <a:solidFill>
                <a:srgbClr val="000000"/>
              </a:solidFill>
              <a:latin typeface="Arial"/>
            </a:defRPr>
          </a:lvl8pPr>
          <a:lvl9pPr marL="3657600" algn="l" defTabSz="914400" rtl="0" eaLnBrk="1" latinLnBrk="0" hangingPunct="1">
            <a:defRPr sz="1800" kern="1200">
              <a:solidFill>
                <a:srgbClr val="000000"/>
              </a:solidFill>
              <a:latin typeface="Arial"/>
            </a:defRPr>
          </a:lvl9pPr>
        </a:lstStyle>
        <a:p xmlns:a="http://schemas.openxmlformats.org/drawingml/2006/main">
          <a:r>
            <a:rPr lang="nb-NO" sz="1200" dirty="0" smtClean="0">
              <a:solidFill>
                <a:srgbClr val="FF0099">
                  <a:lumMod val="60000"/>
                  <a:lumOff val="40000"/>
                </a:srgb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mann</a:t>
          </a:r>
          <a:r>
            <a:rPr lang="nb-NO" sz="1200" dirty="0" smtClean="0">
              <a:latin typeface="Trebuchet MS" pitchFamily="34" charset="0"/>
            </a:rPr>
            <a:t> blir utsatt for overgrep/voldtekt i forbindelse med at han tar </a:t>
          </a:r>
          <a:r>
            <a:rPr lang="nb-NO" sz="1200" b="1" dirty="0" smtClean="0">
              <a:latin typeface="Trebuchet MS" pitchFamily="34" charset="0"/>
            </a:rPr>
            <a:t>pirattaxi</a:t>
          </a:r>
          <a:r>
            <a:rPr lang="nb-NO" sz="1200" dirty="0" smtClean="0">
              <a:latin typeface="Trebuchet MS" pitchFamily="34" charset="0"/>
            </a:rPr>
            <a:t>. </a:t>
          </a:r>
          <a:r>
            <a:rPr lang="nb-NO" sz="1200" u="sng" dirty="0" smtClean="0">
              <a:latin typeface="Trebuchet MS" pitchFamily="34" charset="0"/>
            </a:rPr>
            <a:t>I hvilken grad mener du en mann som er blitt utsatt for voldtekt i følgende situasjoner har grunn til å føle skam?</a:t>
          </a:r>
          <a:endParaRPr lang="nb-NO" sz="1200" u="sng" dirty="0">
            <a:latin typeface="Trebuchet MS" pitchFamily="34"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smtClean="0"/>
              <a:t>Klikk for å redigere tittelstil</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l-NL"/>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SLICKSLIDESV_2.0">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457200" y="6356350"/>
            <a:ext cx="2133600" cy="365125"/>
          </a:xfrm>
          <a:prstGeom prst="rect">
            <a:avLst/>
          </a:prstGeom>
        </p:spPr>
        <p:txBody>
          <a:bodyPr/>
          <a:lstStyle/>
          <a:p>
            <a:fld id="{E8DCE0F6-D83B-414E-8F92-C321CD219472}" type="datetimeFigureOut">
              <a:rPr lang="nb-NO" smtClean="0"/>
              <a:pPr/>
              <a:t>23.03.12</a:t>
            </a:fld>
            <a:endParaRPr lang="nb-NO"/>
          </a:p>
        </p:txBody>
      </p:sp>
      <p:sp>
        <p:nvSpPr>
          <p:cNvPr id="3" name="Plassholder for bunntekst 2"/>
          <p:cNvSpPr>
            <a:spLocks noGrp="1"/>
          </p:cNvSpPr>
          <p:nvPr>
            <p:ph type="ftr" sz="quarter" idx="11"/>
          </p:nvPr>
        </p:nvSpPr>
        <p:spPr>
          <a:xfrm>
            <a:off x="3124200" y="6356350"/>
            <a:ext cx="28956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6553200" y="6356350"/>
            <a:ext cx="2133600" cy="365125"/>
          </a:xfrm>
          <a:prstGeom prst="rect">
            <a:avLst/>
          </a:prstGeom>
        </p:spPr>
        <p:txBody>
          <a:bodyPr/>
          <a:lstStyle/>
          <a:p>
            <a:fld id="{9AC8A494-096E-4975-A494-FFAB60D19A38}"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tel og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tekst 2"/>
          <p:cNvSpPr>
            <a:spLocks noGrp="1"/>
          </p:cNvSpPr>
          <p:nvPr>
            <p:ph type="body"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6000" y="190800"/>
            <a:ext cx="8384400" cy="518400"/>
          </a:xfrm>
          <a:prstGeom prst="rect">
            <a:avLst/>
          </a:prstGeom>
        </p:spPr>
        <p:txBody>
          <a:bodyPr vert="horz" lIns="91440" tIns="45720" rIns="91440" bIns="45720" rtlCol="0" anchor="t" anchorCtr="0">
            <a:spAutoFit/>
          </a:bodyPr>
          <a:lstStyle/>
          <a:p>
            <a:r>
              <a:rPr lang="nb-NO" smtClean="0"/>
              <a:t>Klikk for å redigere tittelstil</a:t>
            </a:r>
            <a:endParaRPr lang="nl-NL" dirty="0"/>
          </a:p>
        </p:txBody>
      </p:sp>
      <p:sp>
        <p:nvSpPr>
          <p:cNvPr id="3" name="Text Placeholder 2"/>
          <p:cNvSpPr>
            <a:spLocks noGrp="1"/>
          </p:cNvSpPr>
          <p:nvPr>
            <p:ph type="body" idx="1"/>
          </p:nvPr>
        </p:nvSpPr>
        <p:spPr>
          <a:xfrm>
            <a:off x="396000" y="1483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l-N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ts val="0"/>
        </a:spcBef>
        <a:buFont typeface="Arial" pitchFamily="34" charset="0"/>
        <a:buChar char="•"/>
        <a:defRPr sz="1600" kern="1200">
          <a:solidFill>
            <a:schemeClr val="tx1"/>
          </a:solidFill>
          <a:latin typeface="Arial (body)"/>
          <a:ea typeface="+mn-ea"/>
          <a:cs typeface="Arial" pitchFamily="34" charset="0"/>
        </a:defRPr>
      </a:lvl1pPr>
      <a:lvl2pPr marL="742950" indent="-285750" algn="l" defTabSz="914400" rtl="0" eaLnBrk="1" latinLnBrk="0" hangingPunct="1">
        <a:spcBef>
          <a:spcPts val="0"/>
        </a:spcBef>
        <a:buFont typeface="Arial" pitchFamily="34" charset="0"/>
        <a:buChar char="•"/>
        <a:defRPr sz="1600" kern="1200">
          <a:solidFill>
            <a:schemeClr val="tx1"/>
          </a:solidFill>
          <a:latin typeface="Arial (body)"/>
          <a:ea typeface="+mn-ea"/>
          <a:cs typeface="Arial" pitchFamily="34" charset="0"/>
        </a:defRPr>
      </a:lvl2pPr>
      <a:lvl3pPr marL="1143000" indent="-228600" algn="l" defTabSz="914400" rtl="0" eaLnBrk="1" latinLnBrk="0" hangingPunct="1">
        <a:spcBef>
          <a:spcPts val="0"/>
        </a:spcBef>
        <a:buFont typeface="Arial" pitchFamily="34" charset="0"/>
        <a:buChar char="•"/>
        <a:defRPr sz="1600" kern="1200">
          <a:solidFill>
            <a:schemeClr val="tx1"/>
          </a:solidFill>
          <a:latin typeface="Arial (body)"/>
          <a:ea typeface="+mn-ea"/>
          <a:cs typeface="Arial" pitchFamily="34" charset="0"/>
        </a:defRPr>
      </a:lvl3pPr>
      <a:lvl4pPr marL="1600200" indent="-228600" algn="l" defTabSz="914400" rtl="0" eaLnBrk="1" latinLnBrk="0" hangingPunct="1">
        <a:spcBef>
          <a:spcPts val="0"/>
        </a:spcBef>
        <a:buFont typeface="Arial" pitchFamily="34" charset="0"/>
        <a:buChar char="•"/>
        <a:defRPr sz="1600" kern="1200">
          <a:solidFill>
            <a:schemeClr val="tx1"/>
          </a:solidFill>
          <a:latin typeface="Arial (body)"/>
          <a:ea typeface="+mn-ea"/>
          <a:cs typeface="Arial" pitchFamily="34" charset="0"/>
        </a:defRPr>
      </a:lvl4pPr>
      <a:lvl5pPr marL="2057400" indent="-228600" algn="l" defTabSz="914400" rtl="0" eaLnBrk="1" latinLnBrk="0" hangingPunct="1">
        <a:spcBef>
          <a:spcPts val="0"/>
        </a:spcBef>
        <a:buFont typeface="Arial" pitchFamily="34" charset="0"/>
        <a:buChar char="•"/>
        <a:defRPr sz="1600" kern="1200">
          <a:solidFill>
            <a:schemeClr val="tx1"/>
          </a:solidFill>
          <a:latin typeface="Arial (body)"/>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png"/><Relationship Id="rId5" Type="http://schemas.openxmlformats.org/officeDocument/2006/relationships/tags" Target="../tags/tag6.xml"/><Relationship Id="rId10" Type="http://schemas.openxmlformats.org/officeDocument/2006/relationships/image" Target="../media/image2.png"/><Relationship Id="rId4" Type="http://schemas.openxmlformats.org/officeDocument/2006/relationships/tags" Target="../tags/tag5.xml"/><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10" Type="http://schemas.openxmlformats.org/officeDocument/2006/relationships/image" Target="../media/image3.png"/><Relationship Id="rId4" Type="http://schemas.openxmlformats.org/officeDocument/2006/relationships/tags" Target="../tags/tag69.xml"/><Relationship Id="rId9"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tags" Target="../tags/tag81.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10" Type="http://schemas.openxmlformats.org/officeDocument/2006/relationships/image" Target="../media/image3.png"/><Relationship Id="rId4" Type="http://schemas.openxmlformats.org/officeDocument/2006/relationships/tags" Target="../tags/tag77.xml"/><Relationship Id="rId9"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10" Type="http://schemas.openxmlformats.org/officeDocument/2006/relationships/image" Target="../media/image3.png"/><Relationship Id="rId4" Type="http://schemas.openxmlformats.org/officeDocument/2006/relationships/tags" Target="../tags/tag85.xml"/><Relationship Id="rId9"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3.png"/><Relationship Id="rId5" Type="http://schemas.openxmlformats.org/officeDocument/2006/relationships/tags" Target="../tags/tag94.xml"/><Relationship Id="rId10" Type="http://schemas.openxmlformats.org/officeDocument/2006/relationships/image" Target="../media/image6.jpeg"/><Relationship Id="rId4" Type="http://schemas.openxmlformats.org/officeDocument/2006/relationships/tags" Target="../tags/tag93.xml"/><Relationship Id="rId9"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image" Target="../media/image3.png"/><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chart" Target="../charts/chart5.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slideLayout" Target="../slideLayouts/slideLayout4.xml"/><Relationship Id="rId5" Type="http://schemas.openxmlformats.org/officeDocument/2006/relationships/tags" Target="../tags/tag102.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s>
</file>

<file path=ppt/slides/_rels/slide15.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image" Target="../media/image3.png"/><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chart" Target="../charts/chart6.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slideLayout" Target="../slideLayouts/slideLayout4.xml"/><Relationship Id="rId5" Type="http://schemas.openxmlformats.org/officeDocument/2006/relationships/tags" Target="../tags/tag112.xml"/><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s>
</file>

<file path=ppt/slides/_rels/slide16.xml.rels><?xml version="1.0" encoding="UTF-8" standalone="yes"?>
<Relationships xmlns="http://schemas.openxmlformats.org/package/2006/relationships"><Relationship Id="rId8" Type="http://schemas.openxmlformats.org/officeDocument/2006/relationships/tags" Target="../tags/tag125.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image" Target="../media/image3.png"/><Relationship Id="rId5" Type="http://schemas.openxmlformats.org/officeDocument/2006/relationships/tags" Target="../tags/tag122.xml"/><Relationship Id="rId10" Type="http://schemas.openxmlformats.org/officeDocument/2006/relationships/image" Target="../media/image6.jpeg"/><Relationship Id="rId4" Type="http://schemas.openxmlformats.org/officeDocument/2006/relationships/tags" Target="../tags/tag121.xml"/><Relationship Id="rId9"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tags" Target="../tags/tag133.xml"/><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image" Target="../media/image3.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chart" Target="../charts/chart7.xml"/><Relationship Id="rId5" Type="http://schemas.openxmlformats.org/officeDocument/2006/relationships/tags" Target="../tags/tag130.xml"/><Relationship Id="rId10" Type="http://schemas.openxmlformats.org/officeDocument/2006/relationships/slideLayout" Target="../slideLayouts/slideLayout4.xml"/><Relationship Id="rId4" Type="http://schemas.openxmlformats.org/officeDocument/2006/relationships/tags" Target="../tags/tag129.xml"/><Relationship Id="rId9" Type="http://schemas.openxmlformats.org/officeDocument/2006/relationships/tags" Target="../tags/tag134.xml"/></Relationships>
</file>

<file path=ppt/slides/_rels/slide18.xml.rels><?xml version="1.0" encoding="UTF-8" standalone="yes"?>
<Relationships xmlns="http://schemas.openxmlformats.org/package/2006/relationships"><Relationship Id="rId8" Type="http://schemas.openxmlformats.org/officeDocument/2006/relationships/tags" Target="../tags/tag142.xml"/><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image" Target="../media/image3.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chart" Target="../charts/chart8.xml"/><Relationship Id="rId5" Type="http://schemas.openxmlformats.org/officeDocument/2006/relationships/tags" Target="../tags/tag139.xml"/><Relationship Id="rId10" Type="http://schemas.openxmlformats.org/officeDocument/2006/relationships/slideLayout" Target="../slideLayouts/slideLayout4.xml"/><Relationship Id="rId4" Type="http://schemas.openxmlformats.org/officeDocument/2006/relationships/tags" Target="../tags/tag138.xml"/><Relationship Id="rId9" Type="http://schemas.openxmlformats.org/officeDocument/2006/relationships/tags" Target="../tags/tag143.xml"/></Relationships>
</file>

<file path=ppt/slides/_rels/slide19.xml.rels><?xml version="1.0" encoding="UTF-8" standalone="yes"?>
<Relationships xmlns="http://schemas.openxmlformats.org/package/2006/relationships"><Relationship Id="rId8" Type="http://schemas.openxmlformats.org/officeDocument/2006/relationships/tags" Target="../tags/tag151.xml"/><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image" Target="../media/image3.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chart" Target="../charts/chart9.xml"/><Relationship Id="rId5" Type="http://schemas.openxmlformats.org/officeDocument/2006/relationships/tags" Target="../tags/tag148.xml"/><Relationship Id="rId10" Type="http://schemas.openxmlformats.org/officeDocument/2006/relationships/slideLayout" Target="../slideLayouts/slideLayout4.xml"/><Relationship Id="rId4" Type="http://schemas.openxmlformats.org/officeDocument/2006/relationships/tags" Target="../tags/tag147.xml"/><Relationship Id="rId9" Type="http://schemas.openxmlformats.org/officeDocument/2006/relationships/tags" Target="../tags/tag15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tags" Target="../tags/tag160.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image" Target="../media/image3.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chart" Target="../charts/chart10.xml"/><Relationship Id="rId5" Type="http://schemas.openxmlformats.org/officeDocument/2006/relationships/tags" Target="../tags/tag157.xml"/><Relationship Id="rId10" Type="http://schemas.openxmlformats.org/officeDocument/2006/relationships/slideLayout" Target="../slideLayouts/slideLayout4.xml"/><Relationship Id="rId4" Type="http://schemas.openxmlformats.org/officeDocument/2006/relationships/tags" Target="../tags/tag156.xml"/><Relationship Id="rId9" Type="http://schemas.openxmlformats.org/officeDocument/2006/relationships/tags" Target="../tags/tag161.xml"/></Relationships>
</file>

<file path=ppt/slides/_rels/slide21.xml.rels><?xml version="1.0" encoding="UTF-8" standalone="yes"?>
<Relationships xmlns="http://schemas.openxmlformats.org/package/2006/relationships"><Relationship Id="rId8" Type="http://schemas.openxmlformats.org/officeDocument/2006/relationships/tags" Target="../tags/tag169.xml"/><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image" Target="../media/image3.png"/><Relationship Id="rId5" Type="http://schemas.openxmlformats.org/officeDocument/2006/relationships/tags" Target="../tags/tag166.xml"/><Relationship Id="rId10" Type="http://schemas.openxmlformats.org/officeDocument/2006/relationships/image" Target="../media/image6.jpeg"/><Relationship Id="rId4" Type="http://schemas.openxmlformats.org/officeDocument/2006/relationships/tags" Target="../tags/tag165.xml"/><Relationship Id="rId9"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image" Target="../media/image3.png"/><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chart" Target="../charts/chart11.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slideLayout" Target="../slideLayouts/slideLayout4.xml"/><Relationship Id="rId5" Type="http://schemas.openxmlformats.org/officeDocument/2006/relationships/tags" Target="../tags/tag174.xml"/><Relationship Id="rId10" Type="http://schemas.openxmlformats.org/officeDocument/2006/relationships/tags" Target="../tags/tag179.xml"/><Relationship Id="rId4" Type="http://schemas.openxmlformats.org/officeDocument/2006/relationships/tags" Target="../tags/tag173.xml"/><Relationship Id="rId9" Type="http://schemas.openxmlformats.org/officeDocument/2006/relationships/tags" Target="../tags/tag178.xml"/></Relationships>
</file>

<file path=ppt/slides/_rels/slide23.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image" Target="../media/image3.png"/><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chart" Target="../charts/chart1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slideLayout" Target="../slideLayouts/slideLayout4.xml"/><Relationship Id="rId5" Type="http://schemas.openxmlformats.org/officeDocument/2006/relationships/tags" Target="../tags/tag184.xml"/><Relationship Id="rId10" Type="http://schemas.openxmlformats.org/officeDocument/2006/relationships/tags" Target="../tags/tag189.xml"/><Relationship Id="rId4" Type="http://schemas.openxmlformats.org/officeDocument/2006/relationships/tags" Target="../tags/tag183.xml"/><Relationship Id="rId9" Type="http://schemas.openxmlformats.org/officeDocument/2006/relationships/tags" Target="../tags/tag188.xml"/></Relationships>
</file>

<file path=ppt/slides/_rels/slide24.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image" Target="../media/image3.png"/><Relationship Id="rId3" Type="http://schemas.openxmlformats.org/officeDocument/2006/relationships/tags" Target="../tags/tag192.xml"/><Relationship Id="rId7" Type="http://schemas.openxmlformats.org/officeDocument/2006/relationships/tags" Target="../tags/tag196.xml"/><Relationship Id="rId12" Type="http://schemas.openxmlformats.org/officeDocument/2006/relationships/chart" Target="../charts/chart13.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11" Type="http://schemas.openxmlformats.org/officeDocument/2006/relationships/slideLayout" Target="../slideLayouts/slideLayout4.xml"/><Relationship Id="rId5" Type="http://schemas.openxmlformats.org/officeDocument/2006/relationships/tags" Target="../tags/tag194.xml"/><Relationship Id="rId10" Type="http://schemas.openxmlformats.org/officeDocument/2006/relationships/tags" Target="../tags/tag199.xml"/><Relationship Id="rId4" Type="http://schemas.openxmlformats.org/officeDocument/2006/relationships/tags" Target="../tags/tag193.xml"/><Relationship Id="rId9" Type="http://schemas.openxmlformats.org/officeDocument/2006/relationships/tags" Target="../tags/tag198.xml"/></Relationships>
</file>

<file path=ppt/slides/_rels/slide25.xml.rels><?xml version="1.0" encoding="UTF-8" standalone="yes"?>
<Relationships xmlns="http://schemas.openxmlformats.org/package/2006/relationships"><Relationship Id="rId8" Type="http://schemas.openxmlformats.org/officeDocument/2006/relationships/tags" Target="../tags/tag207.xml"/><Relationship Id="rId3" Type="http://schemas.openxmlformats.org/officeDocument/2006/relationships/tags" Target="../tags/tag202.xml"/><Relationship Id="rId7" Type="http://schemas.openxmlformats.org/officeDocument/2006/relationships/tags" Target="../tags/tag206.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image" Target="../media/image3.png"/><Relationship Id="rId5" Type="http://schemas.openxmlformats.org/officeDocument/2006/relationships/tags" Target="../tags/tag204.xml"/><Relationship Id="rId10" Type="http://schemas.openxmlformats.org/officeDocument/2006/relationships/chart" Target="../charts/chart14.xml"/><Relationship Id="rId4" Type="http://schemas.openxmlformats.org/officeDocument/2006/relationships/tags" Target="../tags/tag203.xml"/><Relationship Id="rId9"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image" Target="../media/image8.emf"/><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image" Target="../media/image7.emf"/><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image" Target="../media/image3.png"/><Relationship Id="rId5" Type="http://schemas.openxmlformats.org/officeDocument/2006/relationships/tags" Target="../tags/tag212.xml"/><Relationship Id="rId10" Type="http://schemas.openxmlformats.org/officeDocument/2006/relationships/chart" Target="../charts/chart15.xml"/><Relationship Id="rId4" Type="http://schemas.openxmlformats.org/officeDocument/2006/relationships/tags" Target="../tags/tag211.xml"/><Relationship Id="rId9"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chart" Target="../charts/chart16.xml"/><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slideLayout" Target="../slideLayouts/slideLayout4.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5" Type="http://schemas.openxmlformats.org/officeDocument/2006/relationships/tags" Target="../tags/tag220.xml"/><Relationship Id="rId15" Type="http://schemas.openxmlformats.org/officeDocument/2006/relationships/image" Target="../media/image3.png"/><Relationship Id="rId10" Type="http://schemas.openxmlformats.org/officeDocument/2006/relationships/tags" Target="../tags/tag225.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chart" Target="../charts/chart17.xml"/></Relationships>
</file>

<file path=ppt/slides/_rels/slide28.xml.rels><?xml version="1.0" encoding="UTF-8" standalone="yes"?>
<Relationships xmlns="http://schemas.openxmlformats.org/package/2006/relationships"><Relationship Id="rId8" Type="http://schemas.openxmlformats.org/officeDocument/2006/relationships/tags" Target="../tags/tag234.xml"/><Relationship Id="rId3" Type="http://schemas.openxmlformats.org/officeDocument/2006/relationships/tags" Target="../tags/tag229.xml"/><Relationship Id="rId7" Type="http://schemas.openxmlformats.org/officeDocument/2006/relationships/tags" Target="../tags/tag23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image" Target="../media/image3.png"/><Relationship Id="rId5" Type="http://schemas.openxmlformats.org/officeDocument/2006/relationships/tags" Target="../tags/tag231.xml"/><Relationship Id="rId10" Type="http://schemas.openxmlformats.org/officeDocument/2006/relationships/image" Target="../media/image9.jpeg"/><Relationship Id="rId4" Type="http://schemas.openxmlformats.org/officeDocument/2006/relationships/tags" Target="../tags/tag230.xml"/><Relationship Id="rId9"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tags" Target="../tags/tag242.xml"/><Relationship Id="rId3" Type="http://schemas.openxmlformats.org/officeDocument/2006/relationships/tags" Target="../tags/tag237.xml"/><Relationship Id="rId7" Type="http://schemas.openxmlformats.org/officeDocument/2006/relationships/tags" Target="../tags/tag241.xml"/><Relationship Id="rId12" Type="http://schemas.openxmlformats.org/officeDocument/2006/relationships/image" Target="../media/image3.png"/><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tags" Target="../tags/tag240.xml"/><Relationship Id="rId11" Type="http://schemas.openxmlformats.org/officeDocument/2006/relationships/chart" Target="../charts/chart18.xml"/><Relationship Id="rId5" Type="http://schemas.openxmlformats.org/officeDocument/2006/relationships/tags" Target="../tags/tag239.xml"/><Relationship Id="rId10" Type="http://schemas.openxmlformats.org/officeDocument/2006/relationships/slideLayout" Target="../slideLayouts/slideLayout4.xml"/><Relationship Id="rId4" Type="http://schemas.openxmlformats.org/officeDocument/2006/relationships/tags" Target="../tags/tag238.xml"/><Relationship Id="rId9" Type="http://schemas.openxmlformats.org/officeDocument/2006/relationships/tags" Target="../tags/tag243.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xml"/><Relationship Id="rId7"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8" Type="http://schemas.openxmlformats.org/officeDocument/2006/relationships/tags" Target="../tags/tag251.xml"/><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image" Target="../media/image3.png"/><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chart" Target="../charts/chart19.xml"/><Relationship Id="rId5" Type="http://schemas.openxmlformats.org/officeDocument/2006/relationships/tags" Target="../tags/tag248.xml"/><Relationship Id="rId10" Type="http://schemas.openxmlformats.org/officeDocument/2006/relationships/slideLayout" Target="../slideLayouts/slideLayout4.xml"/><Relationship Id="rId4" Type="http://schemas.openxmlformats.org/officeDocument/2006/relationships/tags" Target="../tags/tag247.xml"/><Relationship Id="rId9" Type="http://schemas.openxmlformats.org/officeDocument/2006/relationships/tags" Target="../tags/tag252.xml"/></Relationships>
</file>

<file path=ppt/slides/_rels/slide31.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image" Target="../media/image3.png"/><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chart" Target="../charts/chart20.xml"/><Relationship Id="rId5" Type="http://schemas.openxmlformats.org/officeDocument/2006/relationships/tags" Target="../tags/tag257.xml"/><Relationship Id="rId10" Type="http://schemas.openxmlformats.org/officeDocument/2006/relationships/slideLayout" Target="../slideLayouts/slideLayout4.xml"/><Relationship Id="rId4" Type="http://schemas.openxmlformats.org/officeDocument/2006/relationships/tags" Target="../tags/tag256.xml"/><Relationship Id="rId9" Type="http://schemas.openxmlformats.org/officeDocument/2006/relationships/tags" Target="../tags/tag261.xml"/></Relationships>
</file>

<file path=ppt/slides/_rels/slide32.xml.rels><?xml version="1.0" encoding="UTF-8" standalone="yes"?>
<Relationships xmlns="http://schemas.openxmlformats.org/package/2006/relationships"><Relationship Id="rId8" Type="http://schemas.openxmlformats.org/officeDocument/2006/relationships/tags" Target="../tags/tag269.xml"/><Relationship Id="rId3" Type="http://schemas.openxmlformats.org/officeDocument/2006/relationships/tags" Target="../tags/tag264.xml"/><Relationship Id="rId7" Type="http://schemas.openxmlformats.org/officeDocument/2006/relationships/tags" Target="../tags/tag268.xml"/><Relationship Id="rId12" Type="http://schemas.openxmlformats.org/officeDocument/2006/relationships/image" Target="../media/image3.png"/><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chart" Target="../charts/chart21.xml"/><Relationship Id="rId5" Type="http://schemas.openxmlformats.org/officeDocument/2006/relationships/tags" Target="../tags/tag266.xml"/><Relationship Id="rId10" Type="http://schemas.openxmlformats.org/officeDocument/2006/relationships/slideLayout" Target="../slideLayouts/slideLayout4.xml"/><Relationship Id="rId4" Type="http://schemas.openxmlformats.org/officeDocument/2006/relationships/tags" Target="../tags/tag265.xml"/><Relationship Id="rId9" Type="http://schemas.openxmlformats.org/officeDocument/2006/relationships/tags" Target="../tags/tag270.xml"/></Relationships>
</file>

<file path=ppt/slides/_rels/slide33.xml.rels><?xml version="1.0" encoding="UTF-8" standalone="yes"?>
<Relationships xmlns="http://schemas.openxmlformats.org/package/2006/relationships"><Relationship Id="rId8" Type="http://schemas.openxmlformats.org/officeDocument/2006/relationships/tags" Target="../tags/tag278.xml"/><Relationship Id="rId3" Type="http://schemas.openxmlformats.org/officeDocument/2006/relationships/tags" Target="../tags/tag273.xml"/><Relationship Id="rId7" Type="http://schemas.openxmlformats.org/officeDocument/2006/relationships/tags" Target="../tags/tag277.xml"/><Relationship Id="rId12" Type="http://schemas.openxmlformats.org/officeDocument/2006/relationships/image" Target="../media/image3.png"/><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tags" Target="../tags/tag276.xml"/><Relationship Id="rId11" Type="http://schemas.openxmlformats.org/officeDocument/2006/relationships/chart" Target="../charts/chart22.xml"/><Relationship Id="rId5" Type="http://schemas.openxmlformats.org/officeDocument/2006/relationships/tags" Target="../tags/tag275.xml"/><Relationship Id="rId10" Type="http://schemas.openxmlformats.org/officeDocument/2006/relationships/slideLayout" Target="../slideLayouts/slideLayout4.xml"/><Relationship Id="rId4" Type="http://schemas.openxmlformats.org/officeDocument/2006/relationships/tags" Target="../tags/tag274.xml"/><Relationship Id="rId9" Type="http://schemas.openxmlformats.org/officeDocument/2006/relationships/tags" Target="../tags/tag279.xml"/></Relationships>
</file>

<file path=ppt/slides/_rels/slide34.xml.rels><?xml version="1.0" encoding="UTF-8" standalone="yes"?>
<Relationships xmlns="http://schemas.openxmlformats.org/package/2006/relationships"><Relationship Id="rId8" Type="http://schemas.openxmlformats.org/officeDocument/2006/relationships/tags" Target="../tags/tag287.xml"/><Relationship Id="rId3" Type="http://schemas.openxmlformats.org/officeDocument/2006/relationships/tags" Target="../tags/tag282.xml"/><Relationship Id="rId7" Type="http://schemas.openxmlformats.org/officeDocument/2006/relationships/tags" Target="../tags/tag286.xml"/><Relationship Id="rId12" Type="http://schemas.openxmlformats.org/officeDocument/2006/relationships/image" Target="../media/image3.png"/><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chart" Target="../charts/chart23.xml"/><Relationship Id="rId5" Type="http://schemas.openxmlformats.org/officeDocument/2006/relationships/tags" Target="../tags/tag284.xml"/><Relationship Id="rId10" Type="http://schemas.openxmlformats.org/officeDocument/2006/relationships/slideLayout" Target="../slideLayouts/slideLayout4.xml"/><Relationship Id="rId4" Type="http://schemas.openxmlformats.org/officeDocument/2006/relationships/tags" Target="../tags/tag283.xml"/><Relationship Id="rId9" Type="http://schemas.openxmlformats.org/officeDocument/2006/relationships/tags" Target="../tags/tag288.xml"/></Relationships>
</file>

<file path=ppt/slides/_rels/slide35.xml.rels><?xml version="1.0" encoding="UTF-8" standalone="yes"?>
<Relationships xmlns="http://schemas.openxmlformats.org/package/2006/relationships"><Relationship Id="rId8" Type="http://schemas.openxmlformats.org/officeDocument/2006/relationships/tags" Target="../tags/tag296.xml"/><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image" Target="../media/image3.png"/><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chart" Target="../charts/chart24.xml"/><Relationship Id="rId5" Type="http://schemas.openxmlformats.org/officeDocument/2006/relationships/tags" Target="../tags/tag293.xml"/><Relationship Id="rId10" Type="http://schemas.openxmlformats.org/officeDocument/2006/relationships/slideLayout" Target="../slideLayouts/slideLayout4.xml"/><Relationship Id="rId4" Type="http://schemas.openxmlformats.org/officeDocument/2006/relationships/tags" Target="../tags/tag292.xml"/><Relationship Id="rId9" Type="http://schemas.openxmlformats.org/officeDocument/2006/relationships/tags" Target="../tags/tag297.xml"/></Relationships>
</file>

<file path=ppt/slides/_rels/slide36.xml.rels><?xml version="1.0" encoding="UTF-8" standalone="yes"?>
<Relationships xmlns="http://schemas.openxmlformats.org/package/2006/relationships"><Relationship Id="rId8" Type="http://schemas.openxmlformats.org/officeDocument/2006/relationships/tags" Target="../tags/tag305.xml"/><Relationship Id="rId3" Type="http://schemas.openxmlformats.org/officeDocument/2006/relationships/tags" Target="../tags/tag300.xml"/><Relationship Id="rId7" Type="http://schemas.openxmlformats.org/officeDocument/2006/relationships/tags" Target="../tags/tag304.xml"/><Relationship Id="rId12" Type="http://schemas.openxmlformats.org/officeDocument/2006/relationships/image" Target="../media/image3.png"/><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chart" Target="../charts/chart25.xml"/><Relationship Id="rId5" Type="http://schemas.openxmlformats.org/officeDocument/2006/relationships/tags" Target="../tags/tag302.xml"/><Relationship Id="rId10" Type="http://schemas.openxmlformats.org/officeDocument/2006/relationships/slideLayout" Target="../slideLayouts/slideLayout4.xml"/><Relationship Id="rId4" Type="http://schemas.openxmlformats.org/officeDocument/2006/relationships/tags" Target="../tags/tag301.xml"/><Relationship Id="rId9" Type="http://schemas.openxmlformats.org/officeDocument/2006/relationships/tags" Target="../tags/tag306.xml"/></Relationships>
</file>

<file path=ppt/slides/_rels/slide37.xml.rels><?xml version="1.0" encoding="UTF-8" standalone="yes"?>
<Relationships xmlns="http://schemas.openxmlformats.org/package/2006/relationships"><Relationship Id="rId8" Type="http://schemas.openxmlformats.org/officeDocument/2006/relationships/tags" Target="../tags/tag314.xml"/><Relationship Id="rId3" Type="http://schemas.openxmlformats.org/officeDocument/2006/relationships/tags" Target="../tags/tag309.xml"/><Relationship Id="rId7" Type="http://schemas.openxmlformats.org/officeDocument/2006/relationships/tags" Target="../tags/tag31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image" Target="../media/image3.png"/><Relationship Id="rId5" Type="http://schemas.openxmlformats.org/officeDocument/2006/relationships/tags" Target="../tags/tag311.xml"/><Relationship Id="rId10" Type="http://schemas.openxmlformats.org/officeDocument/2006/relationships/image" Target="../media/image9.jpeg"/><Relationship Id="rId4" Type="http://schemas.openxmlformats.org/officeDocument/2006/relationships/tags" Target="../tags/tag310.xml"/><Relationship Id="rId9"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tags" Target="../tags/tag322.xml"/><Relationship Id="rId3" Type="http://schemas.openxmlformats.org/officeDocument/2006/relationships/tags" Target="../tags/tag317.xml"/><Relationship Id="rId7" Type="http://schemas.openxmlformats.org/officeDocument/2006/relationships/tags" Target="../tags/tag321.xml"/><Relationship Id="rId12" Type="http://schemas.openxmlformats.org/officeDocument/2006/relationships/image" Target="../media/image3.png"/><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tags" Target="../tags/tag320.xml"/><Relationship Id="rId11" Type="http://schemas.openxmlformats.org/officeDocument/2006/relationships/chart" Target="../charts/chart26.xml"/><Relationship Id="rId5" Type="http://schemas.openxmlformats.org/officeDocument/2006/relationships/tags" Target="../tags/tag319.xml"/><Relationship Id="rId10" Type="http://schemas.openxmlformats.org/officeDocument/2006/relationships/slideLayout" Target="../slideLayouts/slideLayout4.xml"/><Relationship Id="rId4" Type="http://schemas.openxmlformats.org/officeDocument/2006/relationships/tags" Target="../tags/tag318.xml"/><Relationship Id="rId9" Type="http://schemas.openxmlformats.org/officeDocument/2006/relationships/tags" Target="../tags/tag323.xml"/></Relationships>
</file>

<file path=ppt/slides/_rels/slide39.xml.rels><?xml version="1.0" encoding="UTF-8" standalone="yes"?>
<Relationships xmlns="http://schemas.openxmlformats.org/package/2006/relationships"><Relationship Id="rId8" Type="http://schemas.openxmlformats.org/officeDocument/2006/relationships/tags" Target="../tags/tag331.xml"/><Relationship Id="rId3" Type="http://schemas.openxmlformats.org/officeDocument/2006/relationships/tags" Target="../tags/tag326.xml"/><Relationship Id="rId7" Type="http://schemas.openxmlformats.org/officeDocument/2006/relationships/tags" Target="../tags/tag330.xml"/><Relationship Id="rId12" Type="http://schemas.openxmlformats.org/officeDocument/2006/relationships/image" Target="../media/image3.png"/><Relationship Id="rId2" Type="http://schemas.openxmlformats.org/officeDocument/2006/relationships/tags" Target="../tags/tag325.xml"/><Relationship Id="rId1" Type="http://schemas.openxmlformats.org/officeDocument/2006/relationships/tags" Target="../tags/tag324.xml"/><Relationship Id="rId6" Type="http://schemas.openxmlformats.org/officeDocument/2006/relationships/tags" Target="../tags/tag329.xml"/><Relationship Id="rId11" Type="http://schemas.openxmlformats.org/officeDocument/2006/relationships/chart" Target="../charts/chart27.xml"/><Relationship Id="rId5" Type="http://schemas.openxmlformats.org/officeDocument/2006/relationships/tags" Target="../tags/tag328.xml"/><Relationship Id="rId10" Type="http://schemas.openxmlformats.org/officeDocument/2006/relationships/slideLayout" Target="../slideLayouts/slideLayout4.xml"/><Relationship Id="rId4" Type="http://schemas.openxmlformats.org/officeDocument/2006/relationships/tags" Target="../tags/tag327.xml"/><Relationship Id="rId9" Type="http://schemas.openxmlformats.org/officeDocument/2006/relationships/tags" Target="../tags/tag332.xml"/></Relationships>
</file>

<file path=ppt/slides/_rels/slide4.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chart" Target="../charts/chart2.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chart" Target="../charts/chart1.xml"/><Relationship Id="rId5" Type="http://schemas.openxmlformats.org/officeDocument/2006/relationships/tags" Target="../tags/tag19.xml"/><Relationship Id="rId10" Type="http://schemas.openxmlformats.org/officeDocument/2006/relationships/slideLayout" Target="../slideLayouts/slideLayout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chart" Target="../charts/chart3.xml"/></Relationships>
</file>

<file path=ppt/slides/_rels/slide40.xml.rels><?xml version="1.0" encoding="UTF-8" standalone="yes"?>
<Relationships xmlns="http://schemas.openxmlformats.org/package/2006/relationships"><Relationship Id="rId8" Type="http://schemas.openxmlformats.org/officeDocument/2006/relationships/tags" Target="../tags/tag340.xml"/><Relationship Id="rId3" Type="http://schemas.openxmlformats.org/officeDocument/2006/relationships/tags" Target="../tags/tag335.xml"/><Relationship Id="rId7" Type="http://schemas.openxmlformats.org/officeDocument/2006/relationships/tags" Target="../tags/tag339.xml"/><Relationship Id="rId12" Type="http://schemas.openxmlformats.org/officeDocument/2006/relationships/image" Target="../media/image3.png"/><Relationship Id="rId2" Type="http://schemas.openxmlformats.org/officeDocument/2006/relationships/tags" Target="../tags/tag334.xml"/><Relationship Id="rId1" Type="http://schemas.openxmlformats.org/officeDocument/2006/relationships/tags" Target="../tags/tag333.xml"/><Relationship Id="rId6" Type="http://schemas.openxmlformats.org/officeDocument/2006/relationships/tags" Target="../tags/tag338.xml"/><Relationship Id="rId11" Type="http://schemas.openxmlformats.org/officeDocument/2006/relationships/chart" Target="../charts/chart28.xml"/><Relationship Id="rId5" Type="http://schemas.openxmlformats.org/officeDocument/2006/relationships/tags" Target="../tags/tag337.xml"/><Relationship Id="rId10" Type="http://schemas.openxmlformats.org/officeDocument/2006/relationships/slideLayout" Target="../slideLayouts/slideLayout4.xml"/><Relationship Id="rId4" Type="http://schemas.openxmlformats.org/officeDocument/2006/relationships/tags" Target="../tags/tag336.xml"/><Relationship Id="rId9" Type="http://schemas.openxmlformats.org/officeDocument/2006/relationships/tags" Target="../tags/tag341.xml"/></Relationships>
</file>

<file path=ppt/slides/_rels/slide41.xml.rels><?xml version="1.0" encoding="UTF-8" standalone="yes"?>
<Relationships xmlns="http://schemas.openxmlformats.org/package/2006/relationships"><Relationship Id="rId8" Type="http://schemas.openxmlformats.org/officeDocument/2006/relationships/tags" Target="../tags/tag349.xml"/><Relationship Id="rId3" Type="http://schemas.openxmlformats.org/officeDocument/2006/relationships/tags" Target="../tags/tag344.xml"/><Relationship Id="rId7" Type="http://schemas.openxmlformats.org/officeDocument/2006/relationships/tags" Target="../tags/tag348.xml"/><Relationship Id="rId12" Type="http://schemas.openxmlformats.org/officeDocument/2006/relationships/image" Target="../media/image3.png"/><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chart" Target="../charts/chart29.xml"/><Relationship Id="rId5" Type="http://schemas.openxmlformats.org/officeDocument/2006/relationships/tags" Target="../tags/tag346.xml"/><Relationship Id="rId10" Type="http://schemas.openxmlformats.org/officeDocument/2006/relationships/slideLayout" Target="../slideLayouts/slideLayout4.xml"/><Relationship Id="rId4" Type="http://schemas.openxmlformats.org/officeDocument/2006/relationships/tags" Target="../tags/tag345.xml"/><Relationship Id="rId9" Type="http://schemas.openxmlformats.org/officeDocument/2006/relationships/tags" Target="../tags/tag350.xml"/></Relationships>
</file>

<file path=ppt/slides/_rels/slide42.xml.rels><?xml version="1.0" encoding="UTF-8" standalone="yes"?>
<Relationships xmlns="http://schemas.openxmlformats.org/package/2006/relationships"><Relationship Id="rId8" Type="http://schemas.openxmlformats.org/officeDocument/2006/relationships/tags" Target="../tags/tag358.xml"/><Relationship Id="rId3" Type="http://schemas.openxmlformats.org/officeDocument/2006/relationships/tags" Target="../tags/tag353.xml"/><Relationship Id="rId7" Type="http://schemas.openxmlformats.org/officeDocument/2006/relationships/tags" Target="../tags/tag357.xml"/><Relationship Id="rId12" Type="http://schemas.openxmlformats.org/officeDocument/2006/relationships/image" Target="../media/image3.png"/><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chart" Target="../charts/chart30.xml"/><Relationship Id="rId5" Type="http://schemas.openxmlformats.org/officeDocument/2006/relationships/tags" Target="../tags/tag355.xml"/><Relationship Id="rId10" Type="http://schemas.openxmlformats.org/officeDocument/2006/relationships/slideLayout" Target="../slideLayouts/slideLayout4.xml"/><Relationship Id="rId4" Type="http://schemas.openxmlformats.org/officeDocument/2006/relationships/tags" Target="../tags/tag354.xml"/><Relationship Id="rId9" Type="http://schemas.openxmlformats.org/officeDocument/2006/relationships/tags" Target="../tags/tag359.xml"/></Relationships>
</file>

<file path=ppt/slides/_rels/slide43.xml.rels><?xml version="1.0" encoding="UTF-8" standalone="yes"?>
<Relationships xmlns="http://schemas.openxmlformats.org/package/2006/relationships"><Relationship Id="rId8" Type="http://schemas.openxmlformats.org/officeDocument/2006/relationships/tags" Target="../tags/tag367.xml"/><Relationship Id="rId3" Type="http://schemas.openxmlformats.org/officeDocument/2006/relationships/tags" Target="../tags/tag362.xml"/><Relationship Id="rId7" Type="http://schemas.openxmlformats.org/officeDocument/2006/relationships/tags" Target="../tags/tag366.xml"/><Relationship Id="rId12" Type="http://schemas.openxmlformats.org/officeDocument/2006/relationships/image" Target="../media/image3.png"/><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tags" Target="../tags/tag365.xml"/><Relationship Id="rId11" Type="http://schemas.openxmlformats.org/officeDocument/2006/relationships/chart" Target="../charts/chart31.xml"/><Relationship Id="rId5" Type="http://schemas.openxmlformats.org/officeDocument/2006/relationships/tags" Target="../tags/tag364.xml"/><Relationship Id="rId10" Type="http://schemas.openxmlformats.org/officeDocument/2006/relationships/slideLayout" Target="../slideLayouts/slideLayout4.xml"/><Relationship Id="rId4" Type="http://schemas.openxmlformats.org/officeDocument/2006/relationships/tags" Target="../tags/tag363.xml"/><Relationship Id="rId9" Type="http://schemas.openxmlformats.org/officeDocument/2006/relationships/tags" Target="../tags/tag368.xml"/></Relationships>
</file>

<file path=ppt/slides/_rels/slide44.xml.rels><?xml version="1.0" encoding="UTF-8" standalone="yes"?>
<Relationships xmlns="http://schemas.openxmlformats.org/package/2006/relationships"><Relationship Id="rId8" Type="http://schemas.openxmlformats.org/officeDocument/2006/relationships/tags" Target="../tags/tag376.xml"/><Relationship Id="rId3" Type="http://schemas.openxmlformats.org/officeDocument/2006/relationships/tags" Target="../tags/tag371.xml"/><Relationship Id="rId7" Type="http://schemas.openxmlformats.org/officeDocument/2006/relationships/tags" Target="../tags/tag375.xml"/><Relationship Id="rId12" Type="http://schemas.openxmlformats.org/officeDocument/2006/relationships/image" Target="../media/image3.png"/><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tags" Target="../tags/tag374.xml"/><Relationship Id="rId11" Type="http://schemas.openxmlformats.org/officeDocument/2006/relationships/chart" Target="../charts/chart32.xml"/><Relationship Id="rId5" Type="http://schemas.openxmlformats.org/officeDocument/2006/relationships/tags" Target="../tags/tag373.xml"/><Relationship Id="rId10" Type="http://schemas.openxmlformats.org/officeDocument/2006/relationships/slideLayout" Target="../slideLayouts/slideLayout4.xml"/><Relationship Id="rId4" Type="http://schemas.openxmlformats.org/officeDocument/2006/relationships/tags" Target="../tags/tag372.xml"/><Relationship Id="rId9" Type="http://schemas.openxmlformats.org/officeDocument/2006/relationships/tags" Target="../tags/tag377.xml"/></Relationships>
</file>

<file path=ppt/slides/_rels/slide45.xml.rels><?xml version="1.0" encoding="UTF-8" standalone="yes"?>
<Relationships xmlns="http://schemas.openxmlformats.org/package/2006/relationships"><Relationship Id="rId8" Type="http://schemas.openxmlformats.org/officeDocument/2006/relationships/tags" Target="../tags/tag385.xml"/><Relationship Id="rId3" Type="http://schemas.openxmlformats.org/officeDocument/2006/relationships/tags" Target="../tags/tag380.xml"/><Relationship Id="rId7" Type="http://schemas.openxmlformats.org/officeDocument/2006/relationships/tags" Target="../tags/tag384.xml"/><Relationship Id="rId2" Type="http://schemas.openxmlformats.org/officeDocument/2006/relationships/tags" Target="../tags/tag379.xml"/><Relationship Id="rId1" Type="http://schemas.openxmlformats.org/officeDocument/2006/relationships/tags" Target="../tags/tag378.xml"/><Relationship Id="rId6" Type="http://schemas.openxmlformats.org/officeDocument/2006/relationships/tags" Target="../tags/tag383.xml"/><Relationship Id="rId11" Type="http://schemas.openxmlformats.org/officeDocument/2006/relationships/image" Target="../media/image3.png"/><Relationship Id="rId5" Type="http://schemas.openxmlformats.org/officeDocument/2006/relationships/tags" Target="../tags/tag382.xml"/><Relationship Id="rId10" Type="http://schemas.openxmlformats.org/officeDocument/2006/relationships/image" Target="../media/image10.png"/><Relationship Id="rId4" Type="http://schemas.openxmlformats.org/officeDocument/2006/relationships/tags" Target="../tags/tag381.xml"/><Relationship Id="rId9"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tags" Target="../tags/tag393.xml"/><Relationship Id="rId13" Type="http://schemas.openxmlformats.org/officeDocument/2006/relationships/image" Target="../media/image3.png"/><Relationship Id="rId3" Type="http://schemas.openxmlformats.org/officeDocument/2006/relationships/tags" Target="../tags/tag388.xml"/><Relationship Id="rId7" Type="http://schemas.openxmlformats.org/officeDocument/2006/relationships/tags" Target="../tags/tag392.xml"/><Relationship Id="rId12" Type="http://schemas.openxmlformats.org/officeDocument/2006/relationships/chart" Target="../charts/chart33.xml"/><Relationship Id="rId2" Type="http://schemas.openxmlformats.org/officeDocument/2006/relationships/tags" Target="../tags/tag387.xml"/><Relationship Id="rId1" Type="http://schemas.openxmlformats.org/officeDocument/2006/relationships/tags" Target="../tags/tag386.xml"/><Relationship Id="rId6" Type="http://schemas.openxmlformats.org/officeDocument/2006/relationships/tags" Target="../tags/tag391.xml"/><Relationship Id="rId11" Type="http://schemas.openxmlformats.org/officeDocument/2006/relationships/slideLayout" Target="../slideLayouts/slideLayout4.xml"/><Relationship Id="rId5" Type="http://schemas.openxmlformats.org/officeDocument/2006/relationships/tags" Target="../tags/tag390.xml"/><Relationship Id="rId10" Type="http://schemas.openxmlformats.org/officeDocument/2006/relationships/tags" Target="../tags/tag395.xml"/><Relationship Id="rId4" Type="http://schemas.openxmlformats.org/officeDocument/2006/relationships/tags" Target="../tags/tag389.xml"/><Relationship Id="rId9" Type="http://schemas.openxmlformats.org/officeDocument/2006/relationships/tags" Target="../tags/tag394.xml"/></Relationships>
</file>

<file path=ppt/slides/_rels/slide47.xml.rels><?xml version="1.0" encoding="UTF-8" standalone="yes"?>
<Relationships xmlns="http://schemas.openxmlformats.org/package/2006/relationships"><Relationship Id="rId8" Type="http://schemas.openxmlformats.org/officeDocument/2006/relationships/tags" Target="../tags/tag403.xml"/><Relationship Id="rId3" Type="http://schemas.openxmlformats.org/officeDocument/2006/relationships/tags" Target="../tags/tag398.xml"/><Relationship Id="rId7" Type="http://schemas.openxmlformats.org/officeDocument/2006/relationships/tags" Target="../tags/tag402.xml"/><Relationship Id="rId2" Type="http://schemas.openxmlformats.org/officeDocument/2006/relationships/tags" Target="../tags/tag397.xml"/><Relationship Id="rId1" Type="http://schemas.openxmlformats.org/officeDocument/2006/relationships/tags" Target="../tags/tag396.xml"/><Relationship Id="rId6" Type="http://schemas.openxmlformats.org/officeDocument/2006/relationships/tags" Target="../tags/tag401.xml"/><Relationship Id="rId5" Type="http://schemas.openxmlformats.org/officeDocument/2006/relationships/tags" Target="../tags/tag400.xml"/><Relationship Id="rId10" Type="http://schemas.openxmlformats.org/officeDocument/2006/relationships/image" Target="../media/image3.png"/><Relationship Id="rId4" Type="http://schemas.openxmlformats.org/officeDocument/2006/relationships/tags" Target="../tags/tag399.xml"/><Relationship Id="rId9"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tags" Target="../tags/tag411.xml"/><Relationship Id="rId3" Type="http://schemas.openxmlformats.org/officeDocument/2006/relationships/tags" Target="../tags/tag406.xml"/><Relationship Id="rId7" Type="http://schemas.openxmlformats.org/officeDocument/2006/relationships/tags" Target="../tags/tag410.xml"/><Relationship Id="rId2" Type="http://schemas.openxmlformats.org/officeDocument/2006/relationships/tags" Target="../tags/tag405.xml"/><Relationship Id="rId1" Type="http://schemas.openxmlformats.org/officeDocument/2006/relationships/tags" Target="../tags/tag404.xml"/><Relationship Id="rId6" Type="http://schemas.openxmlformats.org/officeDocument/2006/relationships/tags" Target="../tags/tag409.xml"/><Relationship Id="rId11" Type="http://schemas.openxmlformats.org/officeDocument/2006/relationships/image" Target="../media/image3.png"/><Relationship Id="rId5" Type="http://schemas.openxmlformats.org/officeDocument/2006/relationships/tags" Target="../tags/tag408.xml"/><Relationship Id="rId10" Type="http://schemas.openxmlformats.org/officeDocument/2006/relationships/image" Target="../media/image11.png"/><Relationship Id="rId4" Type="http://schemas.openxmlformats.org/officeDocument/2006/relationships/tags" Target="../tags/tag407.xml"/><Relationship Id="rId9"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tags" Target="../tags/tag419.xml"/><Relationship Id="rId13" Type="http://schemas.openxmlformats.org/officeDocument/2006/relationships/image" Target="../media/image3.png"/><Relationship Id="rId3" Type="http://schemas.openxmlformats.org/officeDocument/2006/relationships/tags" Target="../tags/tag414.xml"/><Relationship Id="rId7" Type="http://schemas.openxmlformats.org/officeDocument/2006/relationships/tags" Target="../tags/tag418.xml"/><Relationship Id="rId12" Type="http://schemas.openxmlformats.org/officeDocument/2006/relationships/chart" Target="../charts/chart34.xml"/><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tags" Target="../tags/tag417.xml"/><Relationship Id="rId11" Type="http://schemas.openxmlformats.org/officeDocument/2006/relationships/slideLayout" Target="../slideLayouts/slideLayout4.xml"/><Relationship Id="rId5" Type="http://schemas.openxmlformats.org/officeDocument/2006/relationships/tags" Target="../tags/tag416.xml"/><Relationship Id="rId10" Type="http://schemas.openxmlformats.org/officeDocument/2006/relationships/tags" Target="../tags/tag421.xml"/><Relationship Id="rId4" Type="http://schemas.openxmlformats.org/officeDocument/2006/relationships/tags" Target="../tags/tag415.xml"/><Relationship Id="rId9" Type="http://schemas.openxmlformats.org/officeDocument/2006/relationships/tags" Target="../tags/tag420.xml"/></Relationships>
</file>

<file path=ppt/slides/_rels/slide5.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3.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5.png"/><Relationship Id="rId5" Type="http://schemas.openxmlformats.org/officeDocument/2006/relationships/tags" Target="../tags/tag28.xml"/><Relationship Id="rId10" Type="http://schemas.openxmlformats.org/officeDocument/2006/relationships/slideLayout" Target="../slideLayouts/slideLayout3.xml"/><Relationship Id="rId4" Type="http://schemas.openxmlformats.org/officeDocument/2006/relationships/tags" Target="../tags/tag27.xml"/><Relationship Id="rId9" Type="http://schemas.openxmlformats.org/officeDocument/2006/relationships/tags" Target="../tags/tag32.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424.xml"/><Relationship Id="rId7" Type="http://schemas.openxmlformats.org/officeDocument/2006/relationships/tags" Target="../tags/tag428.xml"/><Relationship Id="rId2" Type="http://schemas.openxmlformats.org/officeDocument/2006/relationships/tags" Target="../tags/tag423.xml"/><Relationship Id="rId1" Type="http://schemas.openxmlformats.org/officeDocument/2006/relationships/tags" Target="../tags/tag422.xml"/><Relationship Id="rId6" Type="http://schemas.openxmlformats.org/officeDocument/2006/relationships/tags" Target="../tags/tag427.xml"/><Relationship Id="rId5" Type="http://schemas.openxmlformats.org/officeDocument/2006/relationships/tags" Target="../tags/tag426.xml"/><Relationship Id="rId4" Type="http://schemas.openxmlformats.org/officeDocument/2006/relationships/tags" Target="../tags/tag425.xml"/><Relationship Id="rId9" Type="http://schemas.openxmlformats.org/officeDocument/2006/relationships/image" Target="../media/image12.png"/></Relationships>
</file>

<file path=ppt/slides/_rels/slide51.xml.rels><?xml version="1.0" encoding="UTF-8" standalone="yes"?>
<Relationships xmlns="http://schemas.openxmlformats.org/package/2006/relationships"><Relationship Id="rId8" Type="http://schemas.openxmlformats.org/officeDocument/2006/relationships/tags" Target="../tags/tag436.xml"/><Relationship Id="rId13" Type="http://schemas.openxmlformats.org/officeDocument/2006/relationships/image" Target="../media/image3.png"/><Relationship Id="rId3" Type="http://schemas.openxmlformats.org/officeDocument/2006/relationships/tags" Target="../tags/tag431.xml"/><Relationship Id="rId7" Type="http://schemas.openxmlformats.org/officeDocument/2006/relationships/tags" Target="../tags/tag435.xml"/><Relationship Id="rId12" Type="http://schemas.openxmlformats.org/officeDocument/2006/relationships/chart" Target="../charts/chart35.xml"/><Relationship Id="rId2" Type="http://schemas.openxmlformats.org/officeDocument/2006/relationships/tags" Target="../tags/tag430.xml"/><Relationship Id="rId1" Type="http://schemas.openxmlformats.org/officeDocument/2006/relationships/tags" Target="../tags/tag429.xml"/><Relationship Id="rId6" Type="http://schemas.openxmlformats.org/officeDocument/2006/relationships/tags" Target="../tags/tag434.xml"/><Relationship Id="rId11" Type="http://schemas.openxmlformats.org/officeDocument/2006/relationships/slideLayout" Target="../slideLayouts/slideLayout4.xml"/><Relationship Id="rId5" Type="http://schemas.openxmlformats.org/officeDocument/2006/relationships/tags" Target="../tags/tag433.xml"/><Relationship Id="rId10" Type="http://schemas.openxmlformats.org/officeDocument/2006/relationships/tags" Target="../tags/tag438.xml"/><Relationship Id="rId4" Type="http://schemas.openxmlformats.org/officeDocument/2006/relationships/tags" Target="../tags/tag432.xml"/><Relationship Id="rId9" Type="http://schemas.openxmlformats.org/officeDocument/2006/relationships/tags" Target="../tags/tag437.xml"/></Relationships>
</file>

<file path=ppt/slides/_rels/slide52.xml.rels><?xml version="1.0" encoding="UTF-8" standalone="yes"?>
<Relationships xmlns="http://schemas.openxmlformats.org/package/2006/relationships"><Relationship Id="rId8" Type="http://schemas.openxmlformats.org/officeDocument/2006/relationships/tags" Target="../tags/tag446.xml"/><Relationship Id="rId3" Type="http://schemas.openxmlformats.org/officeDocument/2006/relationships/tags" Target="../tags/tag441.xml"/><Relationship Id="rId7" Type="http://schemas.openxmlformats.org/officeDocument/2006/relationships/tags" Target="../tags/tag445.xml"/><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tags" Target="../tags/tag444.xml"/><Relationship Id="rId5" Type="http://schemas.openxmlformats.org/officeDocument/2006/relationships/tags" Target="../tags/tag443.xml"/><Relationship Id="rId10" Type="http://schemas.openxmlformats.org/officeDocument/2006/relationships/image" Target="../media/image13.png"/><Relationship Id="rId4" Type="http://schemas.openxmlformats.org/officeDocument/2006/relationships/tags" Target="../tags/tag442.xml"/><Relationship Id="rId9"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tags" Target="../tags/tag454.xml"/><Relationship Id="rId3" Type="http://schemas.openxmlformats.org/officeDocument/2006/relationships/tags" Target="../tags/tag449.xml"/><Relationship Id="rId7" Type="http://schemas.openxmlformats.org/officeDocument/2006/relationships/tags" Target="../tags/tag453.xml"/><Relationship Id="rId12" Type="http://schemas.openxmlformats.org/officeDocument/2006/relationships/image" Target="../media/image3.png"/><Relationship Id="rId2" Type="http://schemas.openxmlformats.org/officeDocument/2006/relationships/tags" Target="../tags/tag448.xml"/><Relationship Id="rId1" Type="http://schemas.openxmlformats.org/officeDocument/2006/relationships/tags" Target="../tags/tag447.xml"/><Relationship Id="rId6" Type="http://schemas.openxmlformats.org/officeDocument/2006/relationships/tags" Target="../tags/tag452.xml"/><Relationship Id="rId11" Type="http://schemas.openxmlformats.org/officeDocument/2006/relationships/chart" Target="../charts/chart36.xml"/><Relationship Id="rId5" Type="http://schemas.openxmlformats.org/officeDocument/2006/relationships/tags" Target="../tags/tag451.xml"/><Relationship Id="rId10" Type="http://schemas.openxmlformats.org/officeDocument/2006/relationships/slideLayout" Target="../slideLayouts/slideLayout4.xml"/><Relationship Id="rId4" Type="http://schemas.openxmlformats.org/officeDocument/2006/relationships/tags" Target="../tags/tag450.xml"/><Relationship Id="rId9" Type="http://schemas.openxmlformats.org/officeDocument/2006/relationships/tags" Target="../tags/tag455.xml"/></Relationships>
</file>

<file path=ppt/slides/_rels/slide54.xml.rels><?xml version="1.0" encoding="UTF-8" standalone="yes"?>
<Relationships xmlns="http://schemas.openxmlformats.org/package/2006/relationships"><Relationship Id="rId8" Type="http://schemas.openxmlformats.org/officeDocument/2006/relationships/tags" Target="../tags/tag463.xml"/><Relationship Id="rId3" Type="http://schemas.openxmlformats.org/officeDocument/2006/relationships/tags" Target="../tags/tag458.xml"/><Relationship Id="rId7" Type="http://schemas.openxmlformats.org/officeDocument/2006/relationships/tags" Target="../tags/tag462.xml"/><Relationship Id="rId2" Type="http://schemas.openxmlformats.org/officeDocument/2006/relationships/tags" Target="../tags/tag457.xml"/><Relationship Id="rId1" Type="http://schemas.openxmlformats.org/officeDocument/2006/relationships/tags" Target="../tags/tag456.xml"/><Relationship Id="rId6" Type="http://schemas.openxmlformats.org/officeDocument/2006/relationships/tags" Target="../tags/tag461.xml"/><Relationship Id="rId5" Type="http://schemas.openxmlformats.org/officeDocument/2006/relationships/tags" Target="../tags/tag460.xml"/><Relationship Id="rId10" Type="http://schemas.openxmlformats.org/officeDocument/2006/relationships/image" Target="../media/image14.png"/><Relationship Id="rId4" Type="http://schemas.openxmlformats.org/officeDocument/2006/relationships/tags" Target="../tags/tag459.xml"/><Relationship Id="rId9"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tags" Target="../tags/tag471.xml"/><Relationship Id="rId3" Type="http://schemas.openxmlformats.org/officeDocument/2006/relationships/tags" Target="../tags/tag466.xml"/><Relationship Id="rId7" Type="http://schemas.openxmlformats.org/officeDocument/2006/relationships/tags" Target="../tags/tag470.xml"/><Relationship Id="rId2" Type="http://schemas.openxmlformats.org/officeDocument/2006/relationships/tags" Target="../tags/tag465.xml"/><Relationship Id="rId1" Type="http://schemas.openxmlformats.org/officeDocument/2006/relationships/tags" Target="../tags/tag464.xml"/><Relationship Id="rId6" Type="http://schemas.openxmlformats.org/officeDocument/2006/relationships/tags" Target="../tags/tag469.xml"/><Relationship Id="rId5" Type="http://schemas.openxmlformats.org/officeDocument/2006/relationships/tags" Target="../tags/tag468.xml"/><Relationship Id="rId10" Type="http://schemas.openxmlformats.org/officeDocument/2006/relationships/image" Target="../media/image15.png"/><Relationship Id="rId4" Type="http://schemas.openxmlformats.org/officeDocument/2006/relationships/tags" Target="../tags/tag467.xml"/><Relationship Id="rId9"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tags" Target="../tags/tag479.xml"/><Relationship Id="rId3" Type="http://schemas.openxmlformats.org/officeDocument/2006/relationships/tags" Target="../tags/tag474.xml"/><Relationship Id="rId7" Type="http://schemas.openxmlformats.org/officeDocument/2006/relationships/tags" Target="../tags/tag478.xml"/><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tags" Target="../tags/tag477.xml"/><Relationship Id="rId5" Type="http://schemas.openxmlformats.org/officeDocument/2006/relationships/tags" Target="../tags/tag476.xml"/><Relationship Id="rId10" Type="http://schemas.openxmlformats.org/officeDocument/2006/relationships/image" Target="../media/image16.png"/><Relationship Id="rId4" Type="http://schemas.openxmlformats.org/officeDocument/2006/relationships/tags" Target="../tags/tag475.xml"/><Relationship Id="rId9"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tags" Target="../tags/tag487.xml"/><Relationship Id="rId3" Type="http://schemas.openxmlformats.org/officeDocument/2006/relationships/tags" Target="../tags/tag482.xml"/><Relationship Id="rId7" Type="http://schemas.openxmlformats.org/officeDocument/2006/relationships/tags" Target="../tags/tag486.xml"/><Relationship Id="rId2" Type="http://schemas.openxmlformats.org/officeDocument/2006/relationships/tags" Target="../tags/tag481.xml"/><Relationship Id="rId1" Type="http://schemas.openxmlformats.org/officeDocument/2006/relationships/tags" Target="../tags/tag480.xml"/><Relationship Id="rId6" Type="http://schemas.openxmlformats.org/officeDocument/2006/relationships/tags" Target="../tags/tag485.xml"/><Relationship Id="rId5" Type="http://schemas.openxmlformats.org/officeDocument/2006/relationships/tags" Target="../tags/tag484.xml"/><Relationship Id="rId10" Type="http://schemas.openxmlformats.org/officeDocument/2006/relationships/image" Target="../media/image17.png"/><Relationship Id="rId4" Type="http://schemas.openxmlformats.org/officeDocument/2006/relationships/tags" Target="../tags/tag483.xml"/><Relationship Id="rId9"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tags" Target="../tags/tag495.xml"/><Relationship Id="rId3" Type="http://schemas.openxmlformats.org/officeDocument/2006/relationships/tags" Target="../tags/tag490.xml"/><Relationship Id="rId7" Type="http://schemas.openxmlformats.org/officeDocument/2006/relationships/tags" Target="../tags/tag494.xml"/><Relationship Id="rId2" Type="http://schemas.openxmlformats.org/officeDocument/2006/relationships/tags" Target="../tags/tag489.xml"/><Relationship Id="rId1" Type="http://schemas.openxmlformats.org/officeDocument/2006/relationships/tags" Target="../tags/tag488.xml"/><Relationship Id="rId6" Type="http://schemas.openxmlformats.org/officeDocument/2006/relationships/tags" Target="../tags/tag493.xml"/><Relationship Id="rId5" Type="http://schemas.openxmlformats.org/officeDocument/2006/relationships/tags" Target="../tags/tag492.xml"/><Relationship Id="rId10" Type="http://schemas.openxmlformats.org/officeDocument/2006/relationships/image" Target="../media/image18.png"/><Relationship Id="rId4" Type="http://schemas.openxmlformats.org/officeDocument/2006/relationships/tags" Target="../tags/tag491.xml"/><Relationship Id="rId9"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8" Type="http://schemas.openxmlformats.org/officeDocument/2006/relationships/tags" Target="../tags/tag503.xml"/><Relationship Id="rId3" Type="http://schemas.openxmlformats.org/officeDocument/2006/relationships/tags" Target="../tags/tag498.xml"/><Relationship Id="rId7" Type="http://schemas.openxmlformats.org/officeDocument/2006/relationships/tags" Target="../tags/tag502.xml"/><Relationship Id="rId12" Type="http://schemas.openxmlformats.org/officeDocument/2006/relationships/image" Target="../media/image3.png"/><Relationship Id="rId2" Type="http://schemas.openxmlformats.org/officeDocument/2006/relationships/tags" Target="../tags/tag497.xml"/><Relationship Id="rId1" Type="http://schemas.openxmlformats.org/officeDocument/2006/relationships/tags" Target="../tags/tag496.xml"/><Relationship Id="rId6" Type="http://schemas.openxmlformats.org/officeDocument/2006/relationships/tags" Target="../tags/tag501.xml"/><Relationship Id="rId11" Type="http://schemas.openxmlformats.org/officeDocument/2006/relationships/image" Target="../media/image20.png"/><Relationship Id="rId5" Type="http://schemas.openxmlformats.org/officeDocument/2006/relationships/tags" Target="../tags/tag500.xml"/><Relationship Id="rId10" Type="http://schemas.openxmlformats.org/officeDocument/2006/relationships/image" Target="../media/image19.png"/><Relationship Id="rId4" Type="http://schemas.openxmlformats.org/officeDocument/2006/relationships/tags" Target="../tags/tag499.xml"/><Relationship Id="rId9"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3.png"/><Relationship Id="rId4" Type="http://schemas.openxmlformats.org/officeDocument/2006/relationships/tags" Target="../tags/tag36.xml"/><Relationship Id="rId9"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tags" Target="../tags/tag48.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3.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chart" Target="../charts/chart4.xml"/><Relationship Id="rId5" Type="http://schemas.openxmlformats.org/officeDocument/2006/relationships/tags" Target="../tags/tag45.xml"/><Relationship Id="rId10" Type="http://schemas.openxmlformats.org/officeDocument/2006/relationships/slideLayout" Target="../slideLayouts/slideLayout4.xml"/><Relationship Id="rId4" Type="http://schemas.openxmlformats.org/officeDocument/2006/relationships/tags" Target="../tags/tag44.xml"/><Relationship Id="rId9" Type="http://schemas.openxmlformats.org/officeDocument/2006/relationships/tags" Target="../tags/tag49.xml"/></Relationships>
</file>

<file path=ppt/slides/_rels/slide8.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10" Type="http://schemas.openxmlformats.org/officeDocument/2006/relationships/image" Target="../media/image3.png"/><Relationship Id="rId4" Type="http://schemas.openxmlformats.org/officeDocument/2006/relationships/tags" Target="../tags/tag53.xml"/><Relationship Id="rId9"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10" Type="http://schemas.openxmlformats.org/officeDocument/2006/relationships/image" Target="../media/image3.png"/><Relationship Id="rId4" Type="http://schemas.openxmlformats.org/officeDocument/2006/relationships/tags" Target="../tags/tag61.xml"/><Relationship Id="rId9"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DIXI.jpg"/>
          <p:cNvPicPr>
            <a:picLocks noChangeAspect="1"/>
          </p:cNvPicPr>
          <p:nvPr>
            <p:custDataLst>
              <p:tags r:id="rId2"/>
            </p:custDataLst>
          </p:nvPr>
        </p:nvPicPr>
        <p:blipFill>
          <a:blip r:embed="rId9" cstate="print"/>
          <a:srcRect/>
          <a:stretch>
            <a:fillRect/>
          </a:stretch>
        </p:blipFill>
        <p:spPr>
          <a:xfrm>
            <a:off x="0" y="188641"/>
            <a:ext cx="9144000" cy="6669360"/>
          </a:xfrm>
          <a:prstGeom prst="rect">
            <a:avLst/>
          </a:prstGeom>
        </p:spPr>
      </p:pic>
      <p:sp>
        <p:nvSpPr>
          <p:cNvPr id="5" name="Rektangel 4"/>
          <p:cNvSpPr/>
          <p:nvPr>
            <p:custDataLst>
              <p:tags r:id="rId3"/>
            </p:custDataLst>
          </p:nvPr>
        </p:nvSpPr>
        <p:spPr>
          <a:xfrm>
            <a:off x="0" y="5892800"/>
            <a:ext cx="9144000" cy="965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Frihåndsform 6"/>
          <p:cNvSpPr/>
          <p:nvPr>
            <p:custDataLst>
              <p:tags r:id="rId4"/>
            </p:custDataLst>
          </p:nvPr>
        </p:nvSpPr>
        <p:spPr>
          <a:xfrm>
            <a:off x="-324544" y="0"/>
            <a:ext cx="9468544" cy="995681"/>
          </a:xfrm>
          <a:custGeom>
            <a:avLst/>
            <a:gdLst/>
            <a:ahLst/>
            <a:cxnLst/>
            <a:rect l="0" t="0" r="0" b="0"/>
            <a:pathLst>
              <a:path w="8636001" h="995681">
                <a:moveTo>
                  <a:pt x="317500" y="0"/>
                </a:moveTo>
                <a:lnTo>
                  <a:pt x="8585200" y="0"/>
                </a:lnTo>
                <a:lnTo>
                  <a:pt x="8610600" y="6350"/>
                </a:lnTo>
                <a:lnTo>
                  <a:pt x="8629650" y="25400"/>
                </a:lnTo>
                <a:lnTo>
                  <a:pt x="8636000" y="50800"/>
                </a:lnTo>
                <a:lnTo>
                  <a:pt x="8636000" y="944880"/>
                </a:lnTo>
                <a:lnTo>
                  <a:pt x="8629650" y="970280"/>
                </a:lnTo>
                <a:lnTo>
                  <a:pt x="8610600" y="989330"/>
                </a:lnTo>
                <a:lnTo>
                  <a:pt x="8585200" y="995680"/>
                </a:lnTo>
                <a:lnTo>
                  <a:pt x="50800" y="995680"/>
                </a:lnTo>
                <a:lnTo>
                  <a:pt x="25400" y="989330"/>
                </a:lnTo>
                <a:lnTo>
                  <a:pt x="6350" y="970280"/>
                </a:lnTo>
                <a:lnTo>
                  <a:pt x="0" y="944880"/>
                </a:lnTo>
                <a:lnTo>
                  <a:pt x="0" y="317500"/>
                </a:lnTo>
                <a:lnTo>
                  <a:pt x="12700" y="279400"/>
                </a:lnTo>
                <a:lnTo>
                  <a:pt x="279400" y="12700"/>
                </a:lnTo>
                <a:close/>
              </a:path>
            </a:pathLst>
          </a:custGeom>
          <a:solidFill>
            <a:srgbClr val="FF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custDataLst>
              <p:tags r:id="rId5"/>
            </p:custDataLst>
          </p:nvPr>
        </p:nvSpPr>
        <p:spPr>
          <a:xfrm>
            <a:off x="823641" y="216024"/>
            <a:ext cx="7620000" cy="584775"/>
          </a:xfrm>
          <a:prstGeom prst="rect">
            <a:avLst/>
          </a:prstGeom>
          <a:noFill/>
        </p:spPr>
        <p:txBody>
          <a:bodyPr vert="horz" rtlCol="0">
            <a:spAutoFit/>
          </a:bodyPr>
          <a:lstStyle/>
          <a:p>
            <a:pPr>
              <a:spcBef>
                <a:spcPct val="0"/>
              </a:spcBef>
              <a:spcAft>
                <a:spcPct val="0"/>
              </a:spcAft>
            </a:pPr>
            <a:r>
              <a:rPr lang="nb-NO" sz="3200" b="1" dirty="0" smtClean="0">
                <a:solidFill>
                  <a:srgbClr val="FFFFFF"/>
                </a:solidFill>
                <a:latin typeface="Trebuchet MS"/>
              </a:rPr>
              <a:t>Nordmenns holdninger til voldtekt</a:t>
            </a:r>
            <a:endParaRPr lang="nb-NO" sz="3200" b="1" dirty="0">
              <a:solidFill>
                <a:srgbClr val="FFFFFF"/>
              </a:solidFill>
              <a:latin typeface="Trebuchet MS"/>
            </a:endParaRPr>
          </a:p>
        </p:txBody>
      </p:sp>
      <p:pic>
        <p:nvPicPr>
          <p:cNvPr id="3" name="Bilde 2" descr="ICONHEADS.png"/>
          <p:cNvPicPr>
            <a:picLocks noChangeAspect="1"/>
          </p:cNvPicPr>
          <p:nvPr>
            <p:custDataLst>
              <p:tags r:id="rId6"/>
            </p:custDataLst>
          </p:nvPr>
        </p:nvPicPr>
        <p:blipFill>
          <a:blip r:embed="rId10" cstate="print"/>
          <a:stretch>
            <a:fillRect/>
          </a:stretch>
        </p:blipFill>
        <p:spPr>
          <a:xfrm>
            <a:off x="6300192" y="6021288"/>
            <a:ext cx="2608486" cy="685800"/>
          </a:xfrm>
          <a:prstGeom prst="rect">
            <a:avLst/>
          </a:prstGeom>
        </p:spPr>
      </p:pic>
      <p:pic>
        <p:nvPicPr>
          <p:cNvPr id="10" name="Bilde 9" descr="TNSgallup.png"/>
          <p:cNvPicPr>
            <a:picLocks noChangeAspect="1"/>
          </p:cNvPicPr>
          <p:nvPr>
            <p:custDataLst>
              <p:tags r:id="rId7"/>
            </p:custDataLst>
          </p:nvPr>
        </p:nvPicPr>
        <p:blipFill>
          <a:blip r:embed="rId11" cstate="print"/>
          <a:stretch>
            <a:fillRect/>
          </a:stretch>
        </p:blipFill>
        <p:spPr>
          <a:xfrm>
            <a:off x="215900" y="6057900"/>
            <a:ext cx="1087422" cy="584200"/>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523220"/>
          </a:xfrm>
        </p:spPr>
        <p:txBody>
          <a:bodyPr/>
          <a:lstStyle/>
          <a:p>
            <a:r>
              <a:rPr lang="nb-NO" dirty="0" smtClean="0">
                <a:solidFill>
                  <a:srgbClr val="000000"/>
                </a:solidFill>
                <a:latin typeface="Trebuchet MS"/>
              </a:rPr>
              <a:t>Hva tenker du på når du hører ordet </a:t>
            </a:r>
            <a:r>
              <a:rPr lang="nb-NO" u="sng" dirty="0" smtClean="0">
                <a:solidFill>
                  <a:srgbClr val="000000"/>
                </a:solidFill>
                <a:latin typeface="Trebuchet MS"/>
              </a:rPr>
              <a:t>voldtekt</a:t>
            </a:r>
            <a:r>
              <a:rPr lang="nb-NO" dirty="0" smtClean="0">
                <a:solidFill>
                  <a:srgbClr val="000000"/>
                </a:solidFill>
                <a:latin typeface="Trebuchet MS"/>
              </a:rPr>
              <a:t>? </a:t>
            </a:r>
            <a:endParaRPr lang="nb-NO" dirty="0"/>
          </a:p>
        </p:txBody>
      </p:sp>
      <p:sp>
        <p:nvSpPr>
          <p:cNvPr id="5" name="TekstSylinder 4"/>
          <p:cNvSpPr txBox="1"/>
          <p:nvPr>
            <p:custDataLst>
              <p:tags r:id="rId3"/>
            </p:custDataLst>
          </p:nvPr>
        </p:nvSpPr>
        <p:spPr>
          <a:xfrm>
            <a:off x="393700" y="1473200"/>
            <a:ext cx="8382000" cy="1077218"/>
          </a:xfrm>
          <a:prstGeom prst="rect">
            <a:avLst/>
          </a:prstGeom>
          <a:noFill/>
        </p:spPr>
        <p:txBody>
          <a:bodyPr vert="horz" rtlCol="0">
            <a:spAutoFit/>
          </a:bodyPr>
          <a:lstStyle/>
          <a:p>
            <a:pPr>
              <a:spcBef>
                <a:spcPct val="0"/>
              </a:spcBef>
              <a:spcAft>
                <a:spcPct val="0"/>
              </a:spcAft>
            </a:pPr>
            <a:r>
              <a:rPr lang="nb-NO" sz="1600" b="1" dirty="0" err="1" smtClean="0">
                <a:solidFill>
                  <a:schemeClr val="bg2">
                    <a:lumMod val="60000"/>
                    <a:lumOff val="40000"/>
                  </a:schemeClr>
                </a:solidFill>
              </a:rPr>
              <a:t>Fremmedkulturelt-perspektiv</a:t>
            </a:r>
            <a:r>
              <a:rPr lang="nb-NO" sz="1600" b="1" dirty="0" smtClean="0">
                <a:solidFill>
                  <a:schemeClr val="bg2">
                    <a:lumMod val="60000"/>
                    <a:lumOff val="40000"/>
                  </a:schemeClr>
                </a:solidFill>
              </a:rPr>
              <a:t>:</a:t>
            </a:r>
            <a:endParaRPr lang="nb-NO" sz="1600" b="1" dirty="0" smtClean="0"/>
          </a:p>
          <a:p>
            <a:pPr>
              <a:spcBef>
                <a:spcPct val="0"/>
              </a:spcBef>
              <a:spcAft>
                <a:spcPct val="0"/>
              </a:spcAft>
            </a:pPr>
            <a:endParaRPr lang="nb-NO" sz="1600" b="1"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p:txBody>
      </p:sp>
      <p:sp>
        <p:nvSpPr>
          <p:cNvPr id="6" name="Rektangel 5"/>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ktangel 28"/>
          <p:cNvSpPr/>
          <p:nvPr/>
        </p:nvSpPr>
        <p:spPr>
          <a:xfrm>
            <a:off x="467544" y="2348880"/>
            <a:ext cx="3006080" cy="892552"/>
          </a:xfrm>
          <a:prstGeom prst="rect">
            <a:avLst/>
          </a:prstGeom>
        </p:spPr>
        <p:txBody>
          <a:bodyPr wrap="square">
            <a:spAutoFit/>
          </a:bodyPr>
          <a:lstStyle/>
          <a:p>
            <a:r>
              <a:rPr lang="nb-NO" sz="1300" i="1" dirty="0" smtClean="0"/>
              <a:t>”krenkelse  tvang ønske om dominans manglende selvkontroll uoppmerksomhet fremmedkulturell arkaisk kvinnesyn”</a:t>
            </a:r>
            <a:endParaRPr lang="nb-NO" sz="1300" i="1" dirty="0"/>
          </a:p>
        </p:txBody>
      </p:sp>
      <p:sp>
        <p:nvSpPr>
          <p:cNvPr id="31" name="Rektangel 30"/>
          <p:cNvSpPr/>
          <p:nvPr/>
        </p:nvSpPr>
        <p:spPr>
          <a:xfrm>
            <a:off x="4283968" y="2420888"/>
            <a:ext cx="4572000" cy="892552"/>
          </a:xfrm>
          <a:prstGeom prst="rect">
            <a:avLst/>
          </a:prstGeom>
        </p:spPr>
        <p:txBody>
          <a:bodyPr>
            <a:spAutoFit/>
          </a:bodyPr>
          <a:lstStyle/>
          <a:p>
            <a:r>
              <a:rPr lang="nb-NO" sz="1300" i="1" dirty="0" smtClean="0"/>
              <a:t>”Det bør innføres tvungen DNA av alle mannlige asylsøkere og alle som er her ulovlig. Og etter hvert også av alle norske menn mellom 15 0g 60 år. Politiet bør stå friere med oppklaring av voldtekt”</a:t>
            </a:r>
            <a:endParaRPr lang="nb-NO" sz="1300" i="1" dirty="0"/>
          </a:p>
        </p:txBody>
      </p:sp>
      <p:sp>
        <p:nvSpPr>
          <p:cNvPr id="32" name="Rektangel 31"/>
          <p:cNvSpPr/>
          <p:nvPr/>
        </p:nvSpPr>
        <p:spPr>
          <a:xfrm>
            <a:off x="1979712" y="3429000"/>
            <a:ext cx="3240360" cy="892552"/>
          </a:xfrm>
          <a:prstGeom prst="rect">
            <a:avLst/>
          </a:prstGeom>
        </p:spPr>
        <p:txBody>
          <a:bodyPr wrap="square">
            <a:spAutoFit/>
          </a:bodyPr>
          <a:lstStyle/>
          <a:p>
            <a:r>
              <a:rPr lang="nb-NO" sz="1300" i="1" dirty="0" smtClean="0"/>
              <a:t>”Stort sett går det ut over kvinner. Overgrepsvoldtekter utføres stort sett av ikke-etniske nordmenn. Det kan ha bakgrunn i kvinnesynet”</a:t>
            </a:r>
            <a:endParaRPr lang="nb-NO" sz="1300" i="1" dirty="0"/>
          </a:p>
        </p:txBody>
      </p:sp>
      <p:sp>
        <p:nvSpPr>
          <p:cNvPr id="33" name="Rektangel 32"/>
          <p:cNvSpPr/>
          <p:nvPr/>
        </p:nvSpPr>
        <p:spPr>
          <a:xfrm>
            <a:off x="5868144" y="3645024"/>
            <a:ext cx="1811714" cy="292388"/>
          </a:xfrm>
          <a:prstGeom prst="rect">
            <a:avLst/>
          </a:prstGeom>
        </p:spPr>
        <p:txBody>
          <a:bodyPr wrap="none">
            <a:spAutoFit/>
          </a:bodyPr>
          <a:lstStyle/>
          <a:p>
            <a:r>
              <a:rPr lang="nb-NO" sz="1300" i="1" dirty="0" smtClean="0"/>
              <a:t>”Utlendinger på ferde”</a:t>
            </a:r>
            <a:endParaRPr lang="nb-NO" sz="1300" i="1" dirty="0"/>
          </a:p>
        </p:txBody>
      </p:sp>
      <p:sp>
        <p:nvSpPr>
          <p:cNvPr id="34" name="Rektangel 33"/>
          <p:cNvSpPr/>
          <p:nvPr/>
        </p:nvSpPr>
        <p:spPr>
          <a:xfrm>
            <a:off x="323528" y="4509120"/>
            <a:ext cx="3456384" cy="692497"/>
          </a:xfrm>
          <a:prstGeom prst="rect">
            <a:avLst/>
          </a:prstGeom>
        </p:spPr>
        <p:txBody>
          <a:bodyPr wrap="square">
            <a:spAutoFit/>
          </a:bodyPr>
          <a:lstStyle/>
          <a:p>
            <a:r>
              <a:rPr lang="nb-NO" sz="1300" i="1" dirty="0" smtClean="0"/>
              <a:t>”Uakseptabel framferd mot kvinner  De fleste overgripere er fremmedkulturelle (asylsøkere), bør sendes i retur”</a:t>
            </a:r>
            <a:endParaRPr lang="nb-NO" sz="1300" i="1" dirty="0"/>
          </a:p>
        </p:txBody>
      </p:sp>
      <p:sp>
        <p:nvSpPr>
          <p:cNvPr id="35" name="Rektangel 34"/>
          <p:cNvSpPr/>
          <p:nvPr/>
        </p:nvSpPr>
        <p:spPr>
          <a:xfrm>
            <a:off x="4355976" y="4725144"/>
            <a:ext cx="4572000" cy="892552"/>
          </a:xfrm>
          <a:prstGeom prst="rect">
            <a:avLst/>
          </a:prstGeom>
        </p:spPr>
        <p:txBody>
          <a:bodyPr>
            <a:spAutoFit/>
          </a:bodyPr>
          <a:lstStyle/>
          <a:p>
            <a:r>
              <a:rPr lang="nb-NO" sz="1300" i="1" dirty="0" smtClean="0"/>
              <a:t>”Slottsparken i Oslo Fulle jenter med ustø gange som går alene Innvandrere med annen kultur og mangelfull opplæring i Norsk leve- og væremåte For lavt straffesanksjonert”</a:t>
            </a:r>
            <a:endParaRPr lang="nb-NO" sz="1300" i="1" dirty="0"/>
          </a:p>
        </p:txBody>
      </p:sp>
      <p:sp>
        <p:nvSpPr>
          <p:cNvPr id="39" name="Rektangel 38"/>
          <p:cNvSpPr/>
          <p:nvPr/>
        </p:nvSpPr>
        <p:spPr>
          <a:xfrm>
            <a:off x="1043608" y="5632792"/>
            <a:ext cx="3672408" cy="892552"/>
          </a:xfrm>
          <a:prstGeom prst="rect">
            <a:avLst/>
          </a:prstGeom>
        </p:spPr>
        <p:txBody>
          <a:bodyPr wrap="square">
            <a:spAutoFit/>
          </a:bodyPr>
          <a:lstStyle/>
          <a:p>
            <a:r>
              <a:rPr lang="nb-NO" sz="1300" i="1" dirty="0" smtClean="0"/>
              <a:t>Utenlandske mannfolk ute etter sex. Unge </a:t>
            </a:r>
            <a:r>
              <a:rPr lang="nb-NO" sz="1300" i="1" dirty="0" err="1" smtClean="0"/>
              <a:t>lettkledde</a:t>
            </a:r>
            <a:r>
              <a:rPr lang="nb-NO" sz="1300" i="1" dirty="0" smtClean="0"/>
              <a:t> sexy jenter som nærmest byr seg fram. Skjer stort sett i større byer. Fraværende politi.</a:t>
            </a:r>
            <a:endParaRPr lang="nb-NO" sz="1300" i="1" dirty="0"/>
          </a:p>
        </p:txBody>
      </p:sp>
      <p:pic>
        <p:nvPicPr>
          <p:cNvPr id="24" name="Bilde 23" descr="TNSgallup.png"/>
          <p:cNvPicPr>
            <a:picLocks noChangeAspect="1"/>
          </p:cNvPicPr>
          <p:nvPr>
            <p:custDataLst>
              <p:tags r:id="rId5"/>
            </p:custDataLst>
          </p:nvPr>
        </p:nvPicPr>
        <p:blipFill>
          <a:blip r:embed="rId10" cstate="print"/>
          <a:stretch>
            <a:fillRect/>
          </a:stretch>
        </p:blipFill>
        <p:spPr>
          <a:xfrm>
            <a:off x="139700" y="6337300"/>
            <a:ext cx="709188" cy="381000"/>
          </a:xfrm>
          <a:prstGeom prst="rect">
            <a:avLst/>
          </a:prstGeom>
        </p:spPr>
      </p:pic>
      <p:sp>
        <p:nvSpPr>
          <p:cNvPr id="28" name="TekstSylinder 27"/>
          <p:cNvSpPr txBox="1"/>
          <p:nvPr>
            <p:custDataLst>
              <p:tags r:id="rId6"/>
            </p:custDataLst>
          </p:nvPr>
        </p:nvSpPr>
        <p:spPr>
          <a:xfrm>
            <a:off x="8636000" y="6350000"/>
            <a:ext cx="635000" cy="200055"/>
          </a:xfrm>
          <a:prstGeom prst="rect">
            <a:avLst/>
          </a:prstGeom>
          <a:noFill/>
        </p:spPr>
        <p:txBody>
          <a:bodyPr vert="horz" tIns="0" bIns="0" rtlCol="0">
            <a:spAutoFit/>
          </a:bodyPr>
          <a:lstStyle/>
          <a:p>
            <a:r>
              <a:rPr lang="nb-NO" sz="1300" smtClean="0">
                <a:solidFill>
                  <a:srgbClr val="000000"/>
                </a:solidFill>
                <a:latin typeface="Arial"/>
              </a:rPr>
              <a:t>12</a:t>
            </a:r>
            <a:endParaRPr lang="nb-NO" sz="1300">
              <a:solidFill>
                <a:srgbClr val="000000"/>
              </a:solidFill>
              <a:latin typeface="Arial"/>
            </a:endParaRPr>
          </a:p>
        </p:txBody>
      </p:sp>
      <p:cxnSp>
        <p:nvCxnSpPr>
          <p:cNvPr id="36" name="Rett linje 35"/>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37" name="TekstSylinder 36"/>
          <p:cNvSpPr txBox="1"/>
          <p:nvPr>
            <p:custDataLst>
              <p:tags r:id="rId8"/>
            </p:custDataLst>
          </p:nvPr>
        </p:nvSpPr>
        <p:spPr>
          <a:xfrm>
            <a:off x="7150100" y="6540500"/>
            <a:ext cx="1485900" cy="400110"/>
          </a:xfrm>
          <a:prstGeom prst="rect">
            <a:avLst/>
          </a:prstGeom>
          <a:noFill/>
        </p:spPr>
        <p:txBody>
          <a:bodyPr vert="horz" tIns="0" bIns="0" rtlCol="0">
            <a:spAutoFit/>
          </a:bodyPr>
          <a:lstStyle/>
          <a:p>
            <a:pPr algn="r"/>
            <a:r>
              <a:rPr lang="nb-NO" sz="1300" smtClean="0">
                <a:solidFill>
                  <a:srgbClr val="999999"/>
                </a:solidFill>
                <a:latin typeface="Arial"/>
              </a:rPr>
              <a:t>© 2012 TNS Gallup</a:t>
            </a:r>
            <a:endParaRPr lang="nb-NO" sz="1300">
              <a:solidFill>
                <a:srgbClr val="999999"/>
              </a:solidFill>
              <a:latin typeface="Arial"/>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523220"/>
          </a:xfrm>
        </p:spPr>
        <p:txBody>
          <a:bodyPr/>
          <a:lstStyle/>
          <a:p>
            <a:r>
              <a:rPr lang="nb-NO" dirty="0" smtClean="0">
                <a:solidFill>
                  <a:srgbClr val="000000"/>
                </a:solidFill>
                <a:latin typeface="Trebuchet MS"/>
              </a:rPr>
              <a:t>Hva tenker du på når du hører ordet </a:t>
            </a:r>
            <a:r>
              <a:rPr lang="nb-NO" u="sng" dirty="0" smtClean="0">
                <a:solidFill>
                  <a:srgbClr val="000000"/>
                </a:solidFill>
                <a:latin typeface="Trebuchet MS"/>
              </a:rPr>
              <a:t>voldtekt</a:t>
            </a:r>
            <a:r>
              <a:rPr lang="nb-NO" dirty="0" smtClean="0">
                <a:solidFill>
                  <a:srgbClr val="000000"/>
                </a:solidFill>
                <a:latin typeface="Trebuchet MS"/>
              </a:rPr>
              <a:t>? </a:t>
            </a:r>
            <a:endParaRPr lang="nb-NO" dirty="0"/>
          </a:p>
        </p:txBody>
      </p:sp>
      <p:sp>
        <p:nvSpPr>
          <p:cNvPr id="5" name="TekstSylinder 4"/>
          <p:cNvSpPr txBox="1"/>
          <p:nvPr>
            <p:custDataLst>
              <p:tags r:id="rId3"/>
            </p:custDataLst>
          </p:nvPr>
        </p:nvSpPr>
        <p:spPr>
          <a:xfrm>
            <a:off x="393700" y="1473200"/>
            <a:ext cx="8382000" cy="1077218"/>
          </a:xfrm>
          <a:prstGeom prst="rect">
            <a:avLst/>
          </a:prstGeom>
          <a:noFill/>
        </p:spPr>
        <p:txBody>
          <a:bodyPr vert="horz" rtlCol="0">
            <a:spAutoFit/>
          </a:bodyPr>
          <a:lstStyle/>
          <a:p>
            <a:pPr>
              <a:spcBef>
                <a:spcPct val="0"/>
              </a:spcBef>
              <a:spcAft>
                <a:spcPct val="0"/>
              </a:spcAft>
            </a:pPr>
            <a:r>
              <a:rPr lang="nb-NO" sz="1600" b="1" dirty="0" err="1" smtClean="0">
                <a:solidFill>
                  <a:schemeClr val="bg2">
                    <a:lumMod val="60000"/>
                    <a:lumOff val="40000"/>
                  </a:schemeClr>
                </a:solidFill>
              </a:rPr>
              <a:t>Rus-perspektiv</a:t>
            </a:r>
            <a:r>
              <a:rPr lang="nb-NO" sz="1600" b="1" dirty="0" smtClean="0">
                <a:solidFill>
                  <a:schemeClr val="bg2">
                    <a:lumMod val="60000"/>
                    <a:lumOff val="40000"/>
                  </a:schemeClr>
                </a:solidFill>
              </a:rPr>
              <a:t>:</a:t>
            </a:r>
            <a:endParaRPr lang="nb-NO" sz="1600" b="1" dirty="0" smtClean="0"/>
          </a:p>
          <a:p>
            <a:pPr>
              <a:spcBef>
                <a:spcPct val="0"/>
              </a:spcBef>
              <a:spcAft>
                <a:spcPct val="0"/>
              </a:spcAft>
            </a:pPr>
            <a:endParaRPr lang="nb-NO" sz="1600" b="1"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p:txBody>
      </p:sp>
      <p:sp>
        <p:nvSpPr>
          <p:cNvPr id="6" name="Rektangel 5"/>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ktangel 18"/>
          <p:cNvSpPr/>
          <p:nvPr/>
        </p:nvSpPr>
        <p:spPr>
          <a:xfrm>
            <a:off x="467544" y="2852936"/>
            <a:ext cx="3222104" cy="892552"/>
          </a:xfrm>
          <a:prstGeom prst="rect">
            <a:avLst/>
          </a:prstGeom>
        </p:spPr>
        <p:txBody>
          <a:bodyPr wrap="square">
            <a:spAutoFit/>
          </a:bodyPr>
          <a:lstStyle/>
          <a:p>
            <a:r>
              <a:rPr lang="nb-NO" sz="1300" i="1" dirty="0" smtClean="0"/>
              <a:t>”Overgrep, bruk av makt, overfallsvoldtekt, utlendinger, alkohol, berusede ofre/overgripere, voldtekt på fest”</a:t>
            </a:r>
            <a:endParaRPr lang="nb-NO" sz="1300" i="1" dirty="0"/>
          </a:p>
        </p:txBody>
      </p:sp>
      <p:sp>
        <p:nvSpPr>
          <p:cNvPr id="20" name="Rektangel 19"/>
          <p:cNvSpPr/>
          <p:nvPr/>
        </p:nvSpPr>
        <p:spPr>
          <a:xfrm>
            <a:off x="3635896" y="2132856"/>
            <a:ext cx="2906565" cy="292388"/>
          </a:xfrm>
          <a:prstGeom prst="rect">
            <a:avLst/>
          </a:prstGeom>
        </p:spPr>
        <p:txBody>
          <a:bodyPr wrap="none">
            <a:spAutoFit/>
          </a:bodyPr>
          <a:lstStyle/>
          <a:p>
            <a:r>
              <a:rPr lang="nb-NO" sz="1300" i="1" dirty="0" smtClean="0"/>
              <a:t>”kveld/natt, utlending, alkohol, alene”</a:t>
            </a:r>
            <a:endParaRPr lang="nb-NO" sz="1300" i="1" dirty="0"/>
          </a:p>
        </p:txBody>
      </p:sp>
      <p:sp>
        <p:nvSpPr>
          <p:cNvPr id="21" name="Rektangel 20"/>
          <p:cNvSpPr/>
          <p:nvPr/>
        </p:nvSpPr>
        <p:spPr>
          <a:xfrm>
            <a:off x="3779912" y="3068960"/>
            <a:ext cx="2629246" cy="292388"/>
          </a:xfrm>
          <a:prstGeom prst="rect">
            <a:avLst/>
          </a:prstGeom>
        </p:spPr>
        <p:txBody>
          <a:bodyPr wrap="none">
            <a:spAutoFit/>
          </a:bodyPr>
          <a:lstStyle/>
          <a:p>
            <a:r>
              <a:rPr lang="nb-NO" sz="1300" i="1" dirty="0" smtClean="0"/>
              <a:t>”Fyll, jenter som går alene hjem.”</a:t>
            </a:r>
            <a:endParaRPr lang="nb-NO" sz="1300" i="1" dirty="0"/>
          </a:p>
        </p:txBody>
      </p:sp>
      <p:sp>
        <p:nvSpPr>
          <p:cNvPr id="22" name="Rektangel 21"/>
          <p:cNvSpPr/>
          <p:nvPr/>
        </p:nvSpPr>
        <p:spPr>
          <a:xfrm>
            <a:off x="323528" y="4510861"/>
            <a:ext cx="4572000" cy="892552"/>
          </a:xfrm>
          <a:prstGeom prst="rect">
            <a:avLst/>
          </a:prstGeom>
        </p:spPr>
        <p:txBody>
          <a:bodyPr>
            <a:spAutoFit/>
          </a:bodyPr>
          <a:lstStyle/>
          <a:p>
            <a:r>
              <a:rPr lang="nb-NO" sz="1300" i="1" dirty="0" smtClean="0"/>
              <a:t>”En mann har ikke rett til å gjøre noe så grufullt mot en dame. Så tenker jeg: Er det alkoholen nå igjen som gjør at mannen mister kontroll og damen i liten grad er i stand til å beskytte seg selv?”</a:t>
            </a:r>
            <a:endParaRPr lang="nb-NO" sz="1300" i="1" dirty="0"/>
          </a:p>
        </p:txBody>
      </p:sp>
      <p:sp>
        <p:nvSpPr>
          <p:cNvPr id="23" name="Rektangel 22"/>
          <p:cNvSpPr/>
          <p:nvPr/>
        </p:nvSpPr>
        <p:spPr>
          <a:xfrm>
            <a:off x="5220072" y="3933056"/>
            <a:ext cx="3672408" cy="692497"/>
          </a:xfrm>
          <a:prstGeom prst="rect">
            <a:avLst/>
          </a:prstGeom>
        </p:spPr>
        <p:txBody>
          <a:bodyPr wrap="square">
            <a:spAutoFit/>
          </a:bodyPr>
          <a:lstStyle/>
          <a:p>
            <a:r>
              <a:rPr lang="nb-NO" sz="1300" i="1" dirty="0" smtClean="0"/>
              <a:t>”Lørdag kveld Rusmidler </a:t>
            </a:r>
            <a:r>
              <a:rPr lang="nb-NO" sz="1300" i="1" dirty="0" err="1" smtClean="0"/>
              <a:t>Taxikø</a:t>
            </a:r>
            <a:r>
              <a:rPr lang="nb-NO" sz="1300" i="1" dirty="0" smtClean="0"/>
              <a:t> Kvinner som går alene i </a:t>
            </a:r>
            <a:r>
              <a:rPr lang="nb-NO" sz="1300" i="1" dirty="0" err="1" smtClean="0"/>
              <a:t>bygatene</a:t>
            </a:r>
            <a:r>
              <a:rPr lang="nb-NO" sz="1300" i="1" dirty="0" smtClean="0"/>
              <a:t> Dårlige familierelasjoner Misbruk Krisesentre”</a:t>
            </a:r>
            <a:endParaRPr lang="nb-NO" sz="1300" i="1" dirty="0"/>
          </a:p>
        </p:txBody>
      </p:sp>
      <p:sp>
        <p:nvSpPr>
          <p:cNvPr id="24" name="Rektangel 23"/>
          <p:cNvSpPr/>
          <p:nvPr/>
        </p:nvSpPr>
        <p:spPr>
          <a:xfrm>
            <a:off x="6804248" y="3140968"/>
            <a:ext cx="2154757" cy="292388"/>
          </a:xfrm>
          <a:prstGeom prst="rect">
            <a:avLst/>
          </a:prstGeom>
        </p:spPr>
        <p:txBody>
          <a:bodyPr wrap="none">
            <a:spAutoFit/>
          </a:bodyPr>
          <a:lstStyle/>
          <a:p>
            <a:r>
              <a:rPr lang="nb-NO" sz="1300" i="1" dirty="0" smtClean="0"/>
              <a:t>”leddkledde og fulle jenter”</a:t>
            </a:r>
            <a:endParaRPr lang="nb-NO" sz="1300" i="1" dirty="0"/>
          </a:p>
        </p:txBody>
      </p:sp>
      <p:sp>
        <p:nvSpPr>
          <p:cNvPr id="36" name="Rektangel 35"/>
          <p:cNvSpPr/>
          <p:nvPr/>
        </p:nvSpPr>
        <p:spPr>
          <a:xfrm>
            <a:off x="4932040" y="5157192"/>
            <a:ext cx="3816424" cy="492443"/>
          </a:xfrm>
          <a:prstGeom prst="rect">
            <a:avLst/>
          </a:prstGeom>
        </p:spPr>
        <p:txBody>
          <a:bodyPr wrap="square">
            <a:spAutoFit/>
          </a:bodyPr>
          <a:lstStyle/>
          <a:p>
            <a:r>
              <a:rPr lang="nb-NO" sz="1300" i="1" dirty="0" smtClean="0"/>
              <a:t>”Kveld eller natt, alkohol innblandet, jenter som går alene”</a:t>
            </a:r>
            <a:endParaRPr lang="nb-NO" sz="1300" i="1" dirty="0"/>
          </a:p>
        </p:txBody>
      </p:sp>
      <p:pic>
        <p:nvPicPr>
          <p:cNvPr id="29" name="Bilde 28" descr="TNSgallup.png"/>
          <p:cNvPicPr>
            <a:picLocks noChangeAspect="1"/>
          </p:cNvPicPr>
          <p:nvPr>
            <p:custDataLst>
              <p:tags r:id="rId5"/>
            </p:custDataLst>
          </p:nvPr>
        </p:nvPicPr>
        <p:blipFill>
          <a:blip r:embed="rId10" cstate="print"/>
          <a:stretch>
            <a:fillRect/>
          </a:stretch>
        </p:blipFill>
        <p:spPr>
          <a:xfrm>
            <a:off x="139700" y="6337300"/>
            <a:ext cx="709188" cy="381000"/>
          </a:xfrm>
          <a:prstGeom prst="rect">
            <a:avLst/>
          </a:prstGeom>
        </p:spPr>
      </p:pic>
      <p:sp>
        <p:nvSpPr>
          <p:cNvPr id="33" name="TekstSylinder 32"/>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13</a:t>
            </a:r>
            <a:endParaRPr lang="nb-NO" sz="1200">
              <a:solidFill>
                <a:srgbClr val="000000"/>
              </a:solidFill>
              <a:latin typeface="Arial"/>
            </a:endParaRPr>
          </a:p>
        </p:txBody>
      </p:sp>
      <p:cxnSp>
        <p:nvCxnSpPr>
          <p:cNvPr id="34" name="Rett linje 33"/>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35" name="TekstSylinder 34"/>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523220"/>
          </a:xfrm>
        </p:spPr>
        <p:txBody>
          <a:bodyPr/>
          <a:lstStyle/>
          <a:p>
            <a:r>
              <a:rPr lang="nb-NO" dirty="0" smtClean="0">
                <a:solidFill>
                  <a:srgbClr val="000000"/>
                </a:solidFill>
                <a:latin typeface="Trebuchet MS"/>
              </a:rPr>
              <a:t>Hva tenker du på når du hører ordet </a:t>
            </a:r>
            <a:r>
              <a:rPr lang="nb-NO" u="sng" dirty="0" smtClean="0">
                <a:solidFill>
                  <a:srgbClr val="000000"/>
                </a:solidFill>
                <a:latin typeface="Trebuchet MS"/>
              </a:rPr>
              <a:t>voldtekt</a:t>
            </a:r>
            <a:r>
              <a:rPr lang="nb-NO" dirty="0" smtClean="0">
                <a:solidFill>
                  <a:srgbClr val="000000"/>
                </a:solidFill>
                <a:latin typeface="Trebuchet MS"/>
              </a:rPr>
              <a:t>? </a:t>
            </a:r>
            <a:endParaRPr lang="nb-NO" dirty="0"/>
          </a:p>
        </p:txBody>
      </p:sp>
      <p:sp>
        <p:nvSpPr>
          <p:cNvPr id="5" name="TekstSylinder 4"/>
          <p:cNvSpPr txBox="1"/>
          <p:nvPr>
            <p:custDataLst>
              <p:tags r:id="rId3"/>
            </p:custDataLst>
          </p:nvPr>
        </p:nvSpPr>
        <p:spPr>
          <a:xfrm>
            <a:off x="393700" y="1978997"/>
            <a:ext cx="8382000" cy="2800767"/>
          </a:xfrm>
          <a:prstGeom prst="rect">
            <a:avLst/>
          </a:prstGeom>
          <a:noFill/>
        </p:spPr>
        <p:txBody>
          <a:bodyPr vert="horz" rtlCol="0">
            <a:spAutoFit/>
          </a:bodyPr>
          <a:lstStyle/>
          <a:p>
            <a:pPr>
              <a:spcBef>
                <a:spcPct val="0"/>
              </a:spcBef>
              <a:spcAft>
                <a:spcPct val="0"/>
              </a:spcAft>
            </a:pPr>
            <a:r>
              <a:rPr lang="nb-NO" sz="1600" b="1" dirty="0" smtClean="0">
                <a:solidFill>
                  <a:schemeClr val="bg2">
                    <a:lumMod val="60000"/>
                    <a:lumOff val="40000"/>
                  </a:schemeClr>
                </a:solidFill>
              </a:rPr>
              <a:t>Kvinnen som offer: </a:t>
            </a:r>
            <a:endParaRPr lang="nb-NO" sz="1600" b="1" dirty="0" smtClean="0"/>
          </a:p>
          <a:p>
            <a:pPr>
              <a:spcBef>
                <a:spcPct val="0"/>
              </a:spcBef>
              <a:spcAft>
                <a:spcPct val="0"/>
              </a:spcAft>
            </a:pPr>
            <a:endParaRPr lang="nb-NO" sz="1600" b="1"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a:p>
            <a:pPr>
              <a:spcBef>
                <a:spcPct val="0"/>
              </a:spcBef>
              <a:spcAft>
                <a:spcPct val="0"/>
              </a:spcAft>
            </a:pPr>
            <a:r>
              <a:rPr lang="nb-NO" sz="1600" b="1" dirty="0" smtClean="0">
                <a:solidFill>
                  <a:schemeClr val="bg2">
                    <a:lumMod val="60000"/>
                    <a:lumOff val="40000"/>
                  </a:schemeClr>
                </a:solidFill>
              </a:rPr>
              <a:t>Kvinnen som uansvarlig:</a:t>
            </a:r>
            <a:endParaRPr lang="nb-NO" sz="1600" b="1" dirty="0" smtClean="0"/>
          </a:p>
          <a:p>
            <a:pPr>
              <a:spcBef>
                <a:spcPct val="0"/>
              </a:spcBef>
              <a:spcAft>
                <a:spcPct val="0"/>
              </a:spcAft>
            </a:pPr>
            <a:endParaRPr lang="nb-NO" sz="1600" b="1" dirty="0" smtClean="0">
              <a:solidFill>
                <a:srgbClr val="000000"/>
              </a:solidFill>
            </a:endParaRPr>
          </a:p>
          <a:p>
            <a:pPr>
              <a:spcBef>
                <a:spcPct val="0"/>
              </a:spcBef>
              <a:spcAft>
                <a:spcPct val="0"/>
              </a:spcAft>
            </a:pPr>
            <a:endParaRPr lang="nb-NO" sz="1600"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p:txBody>
      </p:sp>
      <p:sp>
        <p:nvSpPr>
          <p:cNvPr id="6" name="Rektangel 5"/>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ktangel 28"/>
          <p:cNvSpPr/>
          <p:nvPr/>
        </p:nvSpPr>
        <p:spPr>
          <a:xfrm>
            <a:off x="5652120" y="1918573"/>
            <a:ext cx="3366120" cy="461665"/>
          </a:xfrm>
          <a:prstGeom prst="rect">
            <a:avLst/>
          </a:prstGeom>
        </p:spPr>
        <p:txBody>
          <a:bodyPr wrap="square">
            <a:spAutoFit/>
          </a:bodyPr>
          <a:lstStyle/>
          <a:p>
            <a:r>
              <a:rPr lang="nb-NO" sz="1200" i="1" dirty="0" smtClean="0"/>
              <a:t>”Det er forferdelig, og veldig nedverdigende for den stakkars kvinnen som blir øvd vold mot”</a:t>
            </a:r>
            <a:endParaRPr lang="nb-NO" sz="1200" i="1" dirty="0"/>
          </a:p>
        </p:txBody>
      </p:sp>
      <p:sp>
        <p:nvSpPr>
          <p:cNvPr id="32" name="Rektangel 31"/>
          <p:cNvSpPr/>
          <p:nvPr/>
        </p:nvSpPr>
        <p:spPr>
          <a:xfrm>
            <a:off x="6300192" y="2782669"/>
            <a:ext cx="2448272" cy="830997"/>
          </a:xfrm>
          <a:prstGeom prst="rect">
            <a:avLst/>
          </a:prstGeom>
        </p:spPr>
        <p:txBody>
          <a:bodyPr wrap="square">
            <a:spAutoFit/>
          </a:bodyPr>
          <a:lstStyle/>
          <a:p>
            <a:r>
              <a:rPr lang="nb-NO" sz="1200" i="1" dirty="0" smtClean="0"/>
              <a:t>”Dessverre så er en del voldtekter  kvinner som angrer på samleiet og da beskylder mannen for voldtekt”</a:t>
            </a:r>
            <a:endParaRPr lang="nb-NO" sz="1200" i="1" dirty="0"/>
          </a:p>
        </p:txBody>
      </p:sp>
      <p:pic>
        <p:nvPicPr>
          <p:cNvPr id="24" name="Bilde 23" descr="TNSgallup.png"/>
          <p:cNvPicPr>
            <a:picLocks noChangeAspect="1"/>
          </p:cNvPicPr>
          <p:nvPr>
            <p:custDataLst>
              <p:tags r:id="rId5"/>
            </p:custDataLst>
          </p:nvPr>
        </p:nvPicPr>
        <p:blipFill>
          <a:blip r:embed="rId10" cstate="print"/>
          <a:stretch>
            <a:fillRect/>
          </a:stretch>
        </p:blipFill>
        <p:spPr>
          <a:xfrm>
            <a:off x="139700" y="6337300"/>
            <a:ext cx="709188" cy="381000"/>
          </a:xfrm>
          <a:prstGeom prst="rect">
            <a:avLst/>
          </a:prstGeom>
        </p:spPr>
      </p:pic>
      <p:sp>
        <p:nvSpPr>
          <p:cNvPr id="36" name="TekstSylinder 35"/>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14</a:t>
            </a:r>
            <a:endParaRPr lang="nb-NO" sz="1200">
              <a:solidFill>
                <a:srgbClr val="000000"/>
              </a:solidFill>
              <a:latin typeface="Arial"/>
            </a:endParaRPr>
          </a:p>
        </p:txBody>
      </p:sp>
      <p:cxnSp>
        <p:nvCxnSpPr>
          <p:cNvPr id="37" name="Rett linje 36"/>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38" name="TekstSylinder 37"/>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
        <p:nvSpPr>
          <p:cNvPr id="17" name="Rektangel 16"/>
          <p:cNvSpPr/>
          <p:nvPr/>
        </p:nvSpPr>
        <p:spPr>
          <a:xfrm>
            <a:off x="2555776" y="1918573"/>
            <a:ext cx="3528392" cy="461665"/>
          </a:xfrm>
          <a:prstGeom prst="rect">
            <a:avLst/>
          </a:prstGeom>
        </p:spPr>
        <p:txBody>
          <a:bodyPr wrap="square">
            <a:spAutoFit/>
          </a:bodyPr>
          <a:lstStyle/>
          <a:p>
            <a:r>
              <a:rPr lang="nb-NO" sz="1200" i="1" dirty="0" smtClean="0"/>
              <a:t>”stakkars jente, idiot mann, skam, sinne, frustrasjon, oppgitthet”</a:t>
            </a:r>
            <a:endParaRPr lang="nb-NO" sz="1200" i="1" dirty="0"/>
          </a:p>
        </p:txBody>
      </p:sp>
      <p:sp>
        <p:nvSpPr>
          <p:cNvPr id="18" name="Rektangel 17"/>
          <p:cNvSpPr/>
          <p:nvPr/>
        </p:nvSpPr>
        <p:spPr>
          <a:xfrm>
            <a:off x="3168352" y="2638653"/>
            <a:ext cx="2843808" cy="1015663"/>
          </a:xfrm>
          <a:prstGeom prst="rect">
            <a:avLst/>
          </a:prstGeom>
        </p:spPr>
        <p:txBody>
          <a:bodyPr wrap="square">
            <a:spAutoFit/>
          </a:bodyPr>
          <a:lstStyle/>
          <a:p>
            <a:r>
              <a:rPr lang="nb-NO" sz="1200" i="1" dirty="0" smtClean="0"/>
              <a:t>”Dette er det verste som kan skje en kvinne. De vil slite med det resten av livet.  Men  kvinner må også ta ansvar og ikke drikke seg fulle og rave rundt, eller bli med ukjente menn hjem”</a:t>
            </a:r>
            <a:endParaRPr lang="nb-NO" sz="1200" i="1" dirty="0"/>
          </a:p>
        </p:txBody>
      </p:sp>
      <p:sp>
        <p:nvSpPr>
          <p:cNvPr id="19" name="Rektangel 18"/>
          <p:cNvSpPr/>
          <p:nvPr/>
        </p:nvSpPr>
        <p:spPr>
          <a:xfrm>
            <a:off x="467544" y="4726885"/>
            <a:ext cx="3390672" cy="369332"/>
          </a:xfrm>
          <a:prstGeom prst="rect">
            <a:avLst/>
          </a:prstGeom>
        </p:spPr>
        <p:txBody>
          <a:bodyPr wrap="none">
            <a:spAutoFit/>
          </a:bodyPr>
          <a:lstStyle/>
          <a:p>
            <a:pPr>
              <a:spcBef>
                <a:spcPct val="0"/>
              </a:spcBef>
              <a:spcAft>
                <a:spcPct val="0"/>
              </a:spcAft>
            </a:pPr>
            <a:r>
              <a:rPr lang="nb-NO" b="1" dirty="0" smtClean="0">
                <a:solidFill>
                  <a:schemeClr val="bg2">
                    <a:lumMod val="60000"/>
                    <a:lumOff val="40000"/>
                  </a:schemeClr>
                </a:solidFill>
              </a:rPr>
              <a:t>Ond mannlig gjerningsmann:</a:t>
            </a:r>
            <a:endParaRPr lang="nb-NO" b="1" dirty="0" smtClean="0"/>
          </a:p>
        </p:txBody>
      </p:sp>
      <p:sp>
        <p:nvSpPr>
          <p:cNvPr id="20" name="Rektangel 19"/>
          <p:cNvSpPr/>
          <p:nvPr/>
        </p:nvSpPr>
        <p:spPr>
          <a:xfrm>
            <a:off x="3970247" y="4654877"/>
            <a:ext cx="2790056" cy="461665"/>
          </a:xfrm>
          <a:prstGeom prst="rect">
            <a:avLst/>
          </a:prstGeom>
        </p:spPr>
        <p:txBody>
          <a:bodyPr wrap="square">
            <a:spAutoFit/>
          </a:bodyPr>
          <a:lstStyle/>
          <a:p>
            <a:r>
              <a:rPr lang="nb-NO" sz="1200" i="1" dirty="0" smtClean="0"/>
              <a:t>”Overgrep mot kvinner. mange menn tror de har rett til å ta det </a:t>
            </a:r>
            <a:r>
              <a:rPr lang="nb-NO" sz="1200" i="1" dirty="0" err="1" smtClean="0"/>
              <a:t>dei</a:t>
            </a:r>
            <a:r>
              <a:rPr lang="nb-NO" sz="1200" i="1" dirty="0" smtClean="0"/>
              <a:t> vil”</a:t>
            </a:r>
            <a:endParaRPr lang="nb-NO" sz="1200" i="1" dirty="0"/>
          </a:p>
        </p:txBody>
      </p:sp>
      <p:sp>
        <p:nvSpPr>
          <p:cNvPr id="21" name="Rektangel 20"/>
          <p:cNvSpPr/>
          <p:nvPr/>
        </p:nvSpPr>
        <p:spPr>
          <a:xfrm>
            <a:off x="7066591" y="4726885"/>
            <a:ext cx="1537857" cy="276999"/>
          </a:xfrm>
          <a:prstGeom prst="rect">
            <a:avLst/>
          </a:prstGeom>
        </p:spPr>
        <p:txBody>
          <a:bodyPr wrap="none">
            <a:spAutoFit/>
          </a:bodyPr>
          <a:lstStyle/>
          <a:p>
            <a:r>
              <a:rPr lang="nb-NO" sz="1200" i="1" dirty="0" smtClean="0"/>
              <a:t>”Avsky. Syke menn”</a:t>
            </a:r>
            <a:endParaRPr lang="nb-NO" sz="1200" i="1" dirty="0"/>
          </a:p>
        </p:txBody>
      </p:sp>
      <p:sp>
        <p:nvSpPr>
          <p:cNvPr id="22" name="Rektangel 21"/>
          <p:cNvSpPr/>
          <p:nvPr/>
        </p:nvSpPr>
        <p:spPr>
          <a:xfrm>
            <a:off x="467544" y="5518973"/>
            <a:ext cx="2480166" cy="369332"/>
          </a:xfrm>
          <a:prstGeom prst="rect">
            <a:avLst/>
          </a:prstGeom>
        </p:spPr>
        <p:txBody>
          <a:bodyPr wrap="none">
            <a:spAutoFit/>
          </a:bodyPr>
          <a:lstStyle/>
          <a:p>
            <a:pPr>
              <a:spcBef>
                <a:spcPct val="0"/>
              </a:spcBef>
              <a:spcAft>
                <a:spcPct val="0"/>
              </a:spcAft>
            </a:pPr>
            <a:r>
              <a:rPr lang="nb-NO" b="1" dirty="0" smtClean="0">
                <a:solidFill>
                  <a:schemeClr val="bg2">
                    <a:lumMod val="60000"/>
                    <a:lumOff val="40000"/>
                  </a:schemeClr>
                </a:solidFill>
              </a:rPr>
              <a:t>Sympati for mannen:</a:t>
            </a:r>
            <a:endParaRPr lang="nb-NO" b="1" dirty="0" smtClean="0"/>
          </a:p>
        </p:txBody>
      </p:sp>
      <p:sp>
        <p:nvSpPr>
          <p:cNvPr id="23" name="Rektangel 22"/>
          <p:cNvSpPr/>
          <p:nvPr/>
        </p:nvSpPr>
        <p:spPr>
          <a:xfrm>
            <a:off x="3419872" y="5374957"/>
            <a:ext cx="3366120" cy="646331"/>
          </a:xfrm>
          <a:prstGeom prst="rect">
            <a:avLst/>
          </a:prstGeom>
        </p:spPr>
        <p:txBody>
          <a:bodyPr wrap="square">
            <a:spAutoFit/>
          </a:bodyPr>
          <a:lstStyle/>
          <a:p>
            <a:r>
              <a:rPr lang="nb-NO" sz="1200" i="1" dirty="0" smtClean="0"/>
              <a:t>”menn som selv har en eller flere traumatiske hendelser  som de ikke har fått hjelp til å bearbeide”</a:t>
            </a:r>
            <a:endParaRPr lang="nb-NO" sz="1200" i="1" dirty="0"/>
          </a:p>
        </p:txBody>
      </p:sp>
      <p:sp>
        <p:nvSpPr>
          <p:cNvPr id="25" name="TekstSylinder 24"/>
          <p:cNvSpPr txBox="1"/>
          <p:nvPr/>
        </p:nvSpPr>
        <p:spPr>
          <a:xfrm>
            <a:off x="539552" y="908720"/>
            <a:ext cx="7848872" cy="369332"/>
          </a:xfrm>
          <a:prstGeom prst="rect">
            <a:avLst/>
          </a:prstGeom>
          <a:noFill/>
        </p:spPr>
        <p:txBody>
          <a:bodyPr wrap="square" rtlCol="0">
            <a:spAutoFit/>
          </a:bodyPr>
          <a:lstStyle/>
          <a:p>
            <a:r>
              <a:rPr lang="nb-NO" dirty="0" smtClean="0"/>
              <a:t>* Menn= voldtektsmann			*Kvinne= </a:t>
            </a:r>
            <a:r>
              <a:rPr lang="nb-NO" dirty="0" err="1" smtClean="0"/>
              <a:t>voldtekstoffer</a:t>
            </a:r>
            <a:endParaRPr lang="nb-NO"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Dixi3.jpg"/>
          <p:cNvPicPr>
            <a:picLocks noChangeAspect="1"/>
          </p:cNvPicPr>
          <p:nvPr>
            <p:custDataLst>
              <p:tags r:id="rId2"/>
            </p:custDataLst>
          </p:nvPr>
        </p:nvPicPr>
        <p:blipFill>
          <a:blip r:embed="rId10" cstate="print"/>
          <a:srcRect r="25775" b="9212"/>
          <a:stretch>
            <a:fillRect/>
          </a:stretch>
        </p:blipFill>
        <p:spPr>
          <a:xfrm>
            <a:off x="0" y="0"/>
            <a:ext cx="9144000" cy="6237312"/>
          </a:xfrm>
          <a:prstGeom prst="rect">
            <a:avLst/>
          </a:prstGeom>
        </p:spPr>
      </p:pic>
      <p:sp>
        <p:nvSpPr>
          <p:cNvPr id="2" name="TekstSylinder 1"/>
          <p:cNvSpPr txBox="1"/>
          <p:nvPr>
            <p:custDataLst>
              <p:tags r:id="rId3"/>
            </p:custDataLst>
          </p:nvPr>
        </p:nvSpPr>
        <p:spPr>
          <a:xfrm>
            <a:off x="5295900" y="4492277"/>
            <a:ext cx="3848100" cy="1384995"/>
          </a:xfrm>
          <a:prstGeom prst="rect">
            <a:avLst/>
          </a:prstGeom>
          <a:noFill/>
        </p:spPr>
        <p:txBody>
          <a:bodyPr vert="horz" rtlCol="0">
            <a:spAutoFit/>
          </a:bodyPr>
          <a:lstStyle/>
          <a:p>
            <a:pPr algn="r">
              <a:spcBef>
                <a:spcPct val="0"/>
              </a:spcBef>
              <a:spcAft>
                <a:spcPct val="0"/>
              </a:spcAft>
            </a:pPr>
            <a:r>
              <a:rPr lang="nb-NO" sz="2800" b="1" dirty="0" smtClean="0">
                <a:solidFill>
                  <a:srgbClr val="FFFFFF"/>
                </a:solidFill>
                <a:latin typeface="Trebuchet MS"/>
              </a:rPr>
              <a:t>Handlinger som defineres som voldtekt</a:t>
            </a:r>
            <a:endParaRPr lang="nb-NO" sz="2800" b="1" dirty="0">
              <a:solidFill>
                <a:srgbClr val="FFFFFF"/>
              </a:solidFill>
              <a:latin typeface="Trebuchet MS"/>
            </a:endParaRPr>
          </a:p>
        </p:txBody>
      </p:sp>
      <p:sp>
        <p:nvSpPr>
          <p:cNvPr id="9" name="Rektangel 8"/>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TNSgallup.png"/>
          <p:cNvPicPr>
            <a:picLocks noChangeAspect="1"/>
          </p:cNvPicPr>
          <p:nvPr>
            <p:custDataLst>
              <p:tags r:id="rId5"/>
            </p:custDataLst>
          </p:nvPr>
        </p:nvPicPr>
        <p:blipFill>
          <a:blip r:embed="rId11" cstate="print"/>
          <a:stretch>
            <a:fillRect/>
          </a:stretch>
        </p:blipFill>
        <p:spPr>
          <a:xfrm>
            <a:off x="139700" y="6337300"/>
            <a:ext cx="709188" cy="381000"/>
          </a:xfrm>
          <a:prstGeom prst="rect">
            <a:avLst/>
          </a:prstGeom>
        </p:spPr>
      </p:pic>
      <p:sp>
        <p:nvSpPr>
          <p:cNvPr id="14" name="TekstSylinder 13"/>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16</a:t>
            </a:r>
            <a:endParaRPr lang="nb-NO" sz="1200">
              <a:solidFill>
                <a:srgbClr val="000000"/>
              </a:solidFill>
              <a:latin typeface="Arial"/>
            </a:endParaRPr>
          </a:p>
        </p:txBody>
      </p:sp>
      <p:cxnSp>
        <p:nvCxnSpPr>
          <p:cNvPr id="15" name="Rett linje 14"/>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6" name="TekstSylinder 15"/>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Handlinger som defineres som voldtekt</a:t>
            </a:r>
            <a:endParaRPr lang="nb-NO" dirty="0"/>
          </a:p>
        </p:txBody>
      </p:sp>
      <p:sp>
        <p:nvSpPr>
          <p:cNvPr id="4" name="TekstSylinder 3"/>
          <p:cNvSpPr txBox="1"/>
          <p:nvPr>
            <p:custDataLst>
              <p:tags r:id="rId3"/>
            </p:custDataLst>
          </p:nvPr>
        </p:nvSpPr>
        <p:spPr>
          <a:xfrm>
            <a:off x="323528" y="5939438"/>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p:custDataLst>
              <p:tags r:id="rId5"/>
            </p:custDataLst>
          </p:nvPr>
        </p:nvSpPr>
        <p:spPr>
          <a:xfrm>
            <a:off x="395536" y="775737"/>
            <a:ext cx="8496944" cy="276999"/>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Hvilke av følgende handlinger mener du er </a:t>
            </a:r>
            <a:r>
              <a:rPr lang="nb-NO" sz="1200" u="sng" dirty="0" smtClean="0">
                <a:latin typeface="Trebuchet MS" pitchFamily="34" charset="0"/>
              </a:rPr>
              <a:t>voldtekt </a:t>
            </a:r>
            <a:r>
              <a:rPr lang="nb-NO" sz="1200" dirty="0" smtClean="0">
                <a:latin typeface="Trebuchet MS" pitchFamily="34" charset="0"/>
              </a:rPr>
              <a:t>hvis de skjer mot personens vilje?</a:t>
            </a:r>
            <a:endParaRPr lang="nb-NO" sz="1200" dirty="0">
              <a:latin typeface="Trebuchet MS" pitchFamily="34" charset="0"/>
            </a:endParaRPr>
          </a:p>
        </p:txBody>
      </p:sp>
      <p:graphicFrame>
        <p:nvGraphicFramePr>
          <p:cNvPr id="8" name="Diagram 7">
            <a:hlinkClick r:id="" action="ppaction://macro?name=Zoom"/>
          </p:cNvPr>
          <p:cNvGraphicFramePr>
            <a:graphicFrameLocks noChangeAspect="1"/>
          </p:cNvGraphicFramePr>
          <p:nvPr>
            <p:custDataLst>
              <p:tags r:id="rId6"/>
            </p:custDataLst>
          </p:nvPr>
        </p:nvGraphicFramePr>
        <p:xfrm>
          <a:off x="323528" y="1038804"/>
          <a:ext cx="8185472" cy="4838468"/>
        </p:xfrm>
        <a:graphic>
          <a:graphicData uri="http://schemas.openxmlformats.org/drawingml/2006/chart">
            <c:chart xmlns:c="http://schemas.openxmlformats.org/drawingml/2006/chart" xmlns:r="http://schemas.openxmlformats.org/officeDocument/2006/relationships" r:id="rId12"/>
          </a:graphicData>
        </a:graphic>
      </p:graphicFrame>
      <p:pic>
        <p:nvPicPr>
          <p:cNvPr id="14" name="Bilde 13" descr="TNSgallup.png"/>
          <p:cNvPicPr>
            <a:picLocks noChangeAspect="1"/>
          </p:cNvPicPr>
          <p:nvPr>
            <p:custDataLst>
              <p:tags r:id="rId7"/>
            </p:custDataLst>
          </p:nvPr>
        </p:nvPicPr>
        <p:blipFill>
          <a:blip r:embed="rId13" cstate="print"/>
          <a:stretch>
            <a:fillRect/>
          </a:stretch>
        </p:blipFill>
        <p:spPr>
          <a:xfrm>
            <a:off x="139700" y="6337300"/>
            <a:ext cx="709188" cy="381000"/>
          </a:xfrm>
          <a:prstGeom prst="rect">
            <a:avLst/>
          </a:prstGeom>
        </p:spPr>
      </p:pic>
      <p:sp>
        <p:nvSpPr>
          <p:cNvPr id="22" name="TekstSylinder 21"/>
          <p:cNvSpPr txBox="1"/>
          <p:nvPr>
            <p:custDataLst>
              <p:tags r:id="rId8"/>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17</a:t>
            </a:r>
            <a:endParaRPr lang="nb-NO" sz="1200">
              <a:solidFill>
                <a:srgbClr val="000000"/>
              </a:solidFill>
              <a:latin typeface="Arial"/>
            </a:endParaRPr>
          </a:p>
        </p:txBody>
      </p:sp>
      <p:cxnSp>
        <p:nvCxnSpPr>
          <p:cNvPr id="23" name="Rett linje 22"/>
          <p:cNvCxnSpPr/>
          <p:nvPr>
            <p:custDataLst>
              <p:tags r:id="rId9"/>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10"/>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Handlinger som defineres som voldtekt. </a:t>
            </a:r>
            <a:r>
              <a:rPr lang="nb-NO" dirty="0" smtClean="0">
                <a:solidFill>
                  <a:schemeClr val="bg2">
                    <a:lumMod val="60000"/>
                    <a:lumOff val="40000"/>
                  </a:schemeClr>
                </a:solidFill>
              </a:rPr>
              <a:t>Kjønn</a:t>
            </a:r>
            <a:endParaRPr lang="nb-NO" dirty="0">
              <a:solidFill>
                <a:schemeClr val="bg2">
                  <a:lumMod val="60000"/>
                  <a:lumOff val="40000"/>
                </a:schemeClr>
              </a:solidFill>
            </a:endParaRPr>
          </a:p>
        </p:txBody>
      </p:sp>
      <p:sp>
        <p:nvSpPr>
          <p:cNvPr id="4" name="TekstSylinder 3"/>
          <p:cNvSpPr txBox="1"/>
          <p:nvPr>
            <p:custDataLst>
              <p:tags r:id="rId3"/>
            </p:custDataLst>
          </p:nvPr>
        </p:nvSpPr>
        <p:spPr>
          <a:xfrm>
            <a:off x="323528" y="5934517"/>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p:custDataLst>
              <p:tags r:id="rId5"/>
            </p:custDataLst>
          </p:nvPr>
        </p:nvSpPr>
        <p:spPr>
          <a:xfrm>
            <a:off x="395536" y="775737"/>
            <a:ext cx="8496944" cy="276999"/>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Hvilke av følgende handlinger mener du er </a:t>
            </a:r>
            <a:r>
              <a:rPr lang="nb-NO" sz="1200" u="sng" dirty="0" smtClean="0">
                <a:latin typeface="Trebuchet MS" pitchFamily="34" charset="0"/>
              </a:rPr>
              <a:t>voldtekt </a:t>
            </a:r>
            <a:r>
              <a:rPr lang="nb-NO" sz="1200" dirty="0" smtClean="0">
                <a:latin typeface="Trebuchet MS" pitchFamily="34" charset="0"/>
              </a:rPr>
              <a:t>hvis de skjer mot personens vilje?</a:t>
            </a:r>
            <a:endParaRPr lang="nb-NO" sz="1200" dirty="0">
              <a:latin typeface="Trebuchet MS" pitchFamily="34" charset="0"/>
            </a:endParaRPr>
          </a:p>
        </p:txBody>
      </p:sp>
      <p:graphicFrame>
        <p:nvGraphicFramePr>
          <p:cNvPr id="8" name="Diagram 7">
            <a:hlinkClick r:id="" action="ppaction://macro?name=Zoom"/>
          </p:cNvPr>
          <p:cNvGraphicFramePr>
            <a:graphicFrameLocks noChangeAspect="1"/>
          </p:cNvGraphicFramePr>
          <p:nvPr>
            <p:custDataLst>
              <p:tags r:id="rId6"/>
            </p:custDataLst>
          </p:nvPr>
        </p:nvGraphicFramePr>
        <p:xfrm>
          <a:off x="323528" y="1038804"/>
          <a:ext cx="8185472" cy="4838468"/>
        </p:xfrm>
        <a:graphic>
          <a:graphicData uri="http://schemas.openxmlformats.org/drawingml/2006/chart">
            <c:chart xmlns:c="http://schemas.openxmlformats.org/drawingml/2006/chart" xmlns:r="http://schemas.openxmlformats.org/officeDocument/2006/relationships" r:id="rId12"/>
          </a:graphicData>
        </a:graphic>
      </p:graphicFrame>
      <p:pic>
        <p:nvPicPr>
          <p:cNvPr id="14" name="Bilde 13" descr="TNSgallup.png"/>
          <p:cNvPicPr>
            <a:picLocks noChangeAspect="1"/>
          </p:cNvPicPr>
          <p:nvPr>
            <p:custDataLst>
              <p:tags r:id="rId7"/>
            </p:custDataLst>
          </p:nvPr>
        </p:nvPicPr>
        <p:blipFill>
          <a:blip r:embed="rId13" cstate="print"/>
          <a:stretch>
            <a:fillRect/>
          </a:stretch>
        </p:blipFill>
        <p:spPr>
          <a:xfrm>
            <a:off x="139700" y="6337300"/>
            <a:ext cx="709188" cy="381000"/>
          </a:xfrm>
          <a:prstGeom prst="rect">
            <a:avLst/>
          </a:prstGeom>
        </p:spPr>
      </p:pic>
      <p:sp>
        <p:nvSpPr>
          <p:cNvPr id="22" name="TekstSylinder 21"/>
          <p:cNvSpPr txBox="1"/>
          <p:nvPr>
            <p:custDataLst>
              <p:tags r:id="rId8"/>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18</a:t>
            </a:r>
            <a:endParaRPr lang="nb-NO" sz="1200">
              <a:solidFill>
                <a:srgbClr val="000000"/>
              </a:solidFill>
              <a:latin typeface="Arial"/>
            </a:endParaRPr>
          </a:p>
        </p:txBody>
      </p:sp>
      <p:cxnSp>
        <p:nvCxnSpPr>
          <p:cNvPr id="23" name="Rett linje 22"/>
          <p:cNvCxnSpPr/>
          <p:nvPr>
            <p:custDataLst>
              <p:tags r:id="rId9"/>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10"/>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Dixi3.jpg"/>
          <p:cNvPicPr>
            <a:picLocks noChangeAspect="1"/>
          </p:cNvPicPr>
          <p:nvPr>
            <p:custDataLst>
              <p:tags r:id="rId2"/>
            </p:custDataLst>
          </p:nvPr>
        </p:nvPicPr>
        <p:blipFill>
          <a:blip r:embed="rId10" cstate="print"/>
          <a:srcRect r="25775" b="9212"/>
          <a:stretch>
            <a:fillRect/>
          </a:stretch>
        </p:blipFill>
        <p:spPr>
          <a:xfrm>
            <a:off x="0" y="0"/>
            <a:ext cx="9144000" cy="6237312"/>
          </a:xfrm>
          <a:prstGeom prst="rect">
            <a:avLst/>
          </a:prstGeom>
        </p:spPr>
      </p:pic>
      <p:sp>
        <p:nvSpPr>
          <p:cNvPr id="2" name="TekstSylinder 1"/>
          <p:cNvSpPr txBox="1"/>
          <p:nvPr>
            <p:custDataLst>
              <p:tags r:id="rId3"/>
            </p:custDataLst>
          </p:nvPr>
        </p:nvSpPr>
        <p:spPr>
          <a:xfrm>
            <a:off x="4716016" y="3933056"/>
            <a:ext cx="3848100" cy="523220"/>
          </a:xfrm>
          <a:prstGeom prst="rect">
            <a:avLst/>
          </a:prstGeom>
          <a:noFill/>
        </p:spPr>
        <p:txBody>
          <a:bodyPr vert="horz" rtlCol="0">
            <a:spAutoFit/>
          </a:bodyPr>
          <a:lstStyle/>
          <a:p>
            <a:pPr algn="r">
              <a:spcBef>
                <a:spcPct val="0"/>
              </a:spcBef>
              <a:spcAft>
                <a:spcPct val="0"/>
              </a:spcAft>
            </a:pPr>
            <a:r>
              <a:rPr lang="nb-NO" sz="2800" b="1" dirty="0" smtClean="0">
                <a:solidFill>
                  <a:srgbClr val="FFFFFF"/>
                </a:solidFill>
                <a:latin typeface="Trebuchet MS"/>
              </a:rPr>
              <a:t>Respekt</a:t>
            </a:r>
            <a:endParaRPr lang="nb-NO" sz="2800" b="1" dirty="0">
              <a:solidFill>
                <a:srgbClr val="FFFFFF"/>
              </a:solidFill>
              <a:latin typeface="Trebuchet MS"/>
            </a:endParaRPr>
          </a:p>
        </p:txBody>
      </p:sp>
      <p:sp>
        <p:nvSpPr>
          <p:cNvPr id="9" name="Rektangel 8"/>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descr="TNSgallup.png"/>
          <p:cNvPicPr>
            <a:picLocks noChangeAspect="1"/>
          </p:cNvPicPr>
          <p:nvPr>
            <p:custDataLst>
              <p:tags r:id="rId5"/>
            </p:custDataLst>
          </p:nvPr>
        </p:nvPicPr>
        <p:blipFill>
          <a:blip r:embed="rId11" cstate="print"/>
          <a:stretch>
            <a:fillRect/>
          </a:stretch>
        </p:blipFill>
        <p:spPr>
          <a:xfrm>
            <a:off x="139700" y="6337300"/>
            <a:ext cx="709188" cy="381000"/>
          </a:xfrm>
          <a:prstGeom prst="rect">
            <a:avLst/>
          </a:prstGeom>
        </p:spPr>
      </p:pic>
      <p:sp>
        <p:nvSpPr>
          <p:cNvPr id="18" name="TekstSylinder 17"/>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21</a:t>
            </a:r>
            <a:endParaRPr lang="nb-NO" sz="1200">
              <a:solidFill>
                <a:srgbClr val="000000"/>
              </a:solidFill>
              <a:latin typeface="Arial"/>
            </a:endParaRPr>
          </a:p>
        </p:txBody>
      </p:sp>
      <p:cxnSp>
        <p:nvCxnSpPr>
          <p:cNvPr id="19" name="Rett linje 18"/>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0" name="TekstSylinder 19"/>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Respekt</a:t>
            </a:r>
            <a:endParaRPr lang="nb-NO" dirty="0"/>
          </a:p>
        </p:txBody>
      </p:sp>
      <p:sp>
        <p:nvSpPr>
          <p:cNvPr id="4" name="TekstSylinder 3"/>
          <p:cNvSpPr txBox="1"/>
          <p:nvPr>
            <p:custDataLst>
              <p:tags r:id="rId3"/>
            </p:custDataLst>
          </p:nvPr>
        </p:nvSpPr>
        <p:spPr>
          <a:xfrm>
            <a:off x="323528" y="6021288"/>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0" y="1143000"/>
          <a:ext cx="8892479" cy="4798120"/>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775737"/>
            <a:ext cx="8496944" cy="276999"/>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Hvilken respekt har du for gutter/menn / jenter/ kvinner  </a:t>
            </a:r>
            <a:r>
              <a:rPr lang="nb-NO" sz="1200" u="sng" dirty="0" smtClean="0">
                <a:uFill>
                  <a:solidFill>
                    <a:schemeClr val="bg2"/>
                  </a:solidFill>
                </a:uFill>
                <a:latin typeface="Trebuchet MS" pitchFamily="34" charset="0"/>
              </a:rPr>
              <a:t>generelt</a:t>
            </a:r>
            <a:r>
              <a:rPr lang="nb-NO" sz="1200" dirty="0" smtClean="0">
                <a:latin typeface="Trebuchet MS" pitchFamily="34" charset="0"/>
              </a:rPr>
              <a:t>? </a:t>
            </a:r>
            <a:endParaRPr lang="nb-NO" sz="1200" dirty="0">
              <a:latin typeface="Trebuchet MS" pitchFamily="34" charset="0"/>
            </a:endParaRPr>
          </a:p>
        </p:txBody>
      </p:sp>
      <p:pic>
        <p:nvPicPr>
          <p:cNvPr id="18" name="Bilde 17"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2" name="TekstSylinder 21"/>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22</a:t>
            </a:r>
            <a:endParaRPr lang="nb-NO" sz="1200">
              <a:solidFill>
                <a:srgbClr val="000000"/>
              </a:solidFill>
              <a:latin typeface="Arial"/>
            </a:endParaRPr>
          </a:p>
        </p:txBody>
      </p:sp>
      <p:cxnSp>
        <p:nvCxnSpPr>
          <p:cNvPr id="23" name="Rett linje 22"/>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Respekt</a:t>
            </a:r>
            <a:endParaRPr lang="nb-NO" dirty="0"/>
          </a:p>
        </p:txBody>
      </p:sp>
      <p:sp>
        <p:nvSpPr>
          <p:cNvPr id="4" name="TekstSylinder 3"/>
          <p:cNvSpPr txBox="1"/>
          <p:nvPr>
            <p:custDataLst>
              <p:tags r:id="rId3"/>
            </p:custDataLst>
          </p:nvPr>
        </p:nvSpPr>
        <p:spPr>
          <a:xfrm>
            <a:off x="323528" y="5949280"/>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179512" y="1124744"/>
          <a:ext cx="9577064" cy="4934381"/>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775737"/>
            <a:ext cx="8496944" cy="276999"/>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Hvilken respekt har du for kvinner / jenter / gutter/menn som </a:t>
            </a:r>
            <a:r>
              <a:rPr lang="nb-NO" sz="1200" u="sng" dirty="0" smtClean="0">
                <a:uFill>
                  <a:solidFill>
                    <a:schemeClr val="bg2"/>
                  </a:solidFill>
                </a:uFill>
                <a:latin typeface="Trebuchet MS" pitchFamily="34" charset="0"/>
              </a:rPr>
              <a:t>går alene ute sent på kvelden eller natten?</a:t>
            </a:r>
            <a:endParaRPr lang="nb-NO" sz="1200" u="sng" dirty="0">
              <a:uFill>
                <a:solidFill>
                  <a:schemeClr val="bg2"/>
                </a:solidFill>
              </a:uFill>
              <a:latin typeface="Trebuchet MS" pitchFamily="34" charset="0"/>
            </a:endParaRPr>
          </a:p>
        </p:txBody>
      </p:sp>
      <p:pic>
        <p:nvPicPr>
          <p:cNvPr id="18" name="Bilde 17"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2" name="TekstSylinder 21"/>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23</a:t>
            </a:r>
            <a:endParaRPr lang="nb-NO" sz="1200">
              <a:solidFill>
                <a:srgbClr val="000000"/>
              </a:solidFill>
              <a:latin typeface="Arial"/>
            </a:endParaRPr>
          </a:p>
        </p:txBody>
      </p:sp>
      <p:cxnSp>
        <p:nvCxnSpPr>
          <p:cNvPr id="23" name="Rett linje 22"/>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Respekt</a:t>
            </a:r>
            <a:endParaRPr lang="nb-NO" dirty="0"/>
          </a:p>
        </p:txBody>
      </p:sp>
      <p:sp>
        <p:nvSpPr>
          <p:cNvPr id="5" name="Rektangel 4"/>
          <p:cNvSpPr/>
          <p:nvPr>
            <p:custDataLst>
              <p:tags r:id="rId3"/>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4"/>
            </p:custDataLst>
          </p:nvPr>
        </p:nvGraphicFramePr>
        <p:xfrm>
          <a:off x="323528" y="1124744"/>
          <a:ext cx="9041057" cy="4878288"/>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775737"/>
            <a:ext cx="8496944" cy="276999"/>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Hvilken respekt har du for jenter / kvinner / gutter / menn som er synlig beruset?</a:t>
            </a:r>
            <a:endParaRPr lang="nb-NO" sz="1200" dirty="0">
              <a:latin typeface="Trebuchet MS" pitchFamily="34" charset="0"/>
            </a:endParaRPr>
          </a:p>
        </p:txBody>
      </p:sp>
      <p:pic>
        <p:nvPicPr>
          <p:cNvPr id="18" name="Bilde 17" descr="TNSgallup.png"/>
          <p:cNvPicPr>
            <a:picLocks noChangeAspect="1"/>
          </p:cNvPicPr>
          <p:nvPr>
            <p:custDataLst>
              <p:tags r:id="rId5"/>
            </p:custDataLst>
          </p:nvPr>
        </p:nvPicPr>
        <p:blipFill>
          <a:blip r:embed="rId12" cstate="print"/>
          <a:stretch>
            <a:fillRect/>
          </a:stretch>
        </p:blipFill>
        <p:spPr>
          <a:xfrm>
            <a:off x="139700" y="6337300"/>
            <a:ext cx="709188" cy="381000"/>
          </a:xfrm>
          <a:prstGeom prst="rect">
            <a:avLst/>
          </a:prstGeom>
        </p:spPr>
      </p:pic>
      <p:sp>
        <p:nvSpPr>
          <p:cNvPr id="22" name="TekstSylinder 21"/>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24</a:t>
            </a:r>
            <a:endParaRPr lang="nb-NO" sz="1200">
              <a:solidFill>
                <a:srgbClr val="000000"/>
              </a:solidFill>
              <a:latin typeface="Arial"/>
            </a:endParaRPr>
          </a:p>
        </p:txBody>
      </p:sp>
      <p:cxnSp>
        <p:nvCxnSpPr>
          <p:cNvPr id="23" name="Rett linje 22"/>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
        <p:nvSpPr>
          <p:cNvPr id="4" name="TekstSylinder 3"/>
          <p:cNvSpPr txBox="1"/>
          <p:nvPr>
            <p:custDataLst>
              <p:tags r:id="rId9"/>
            </p:custDataLst>
          </p:nvPr>
        </p:nvSpPr>
        <p:spPr>
          <a:xfrm>
            <a:off x="323528" y="6165304"/>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6000" y="190800"/>
            <a:ext cx="8384400" cy="523220"/>
          </a:xfrm>
        </p:spPr>
        <p:txBody>
          <a:bodyPr/>
          <a:lstStyle/>
          <a:p>
            <a:r>
              <a:rPr lang="nb-NO" dirty="0" smtClean="0"/>
              <a:t>Agenda:</a:t>
            </a:r>
            <a:endParaRPr lang="nb-NO" dirty="0"/>
          </a:p>
        </p:txBody>
      </p:sp>
      <p:sp>
        <p:nvSpPr>
          <p:cNvPr id="3" name="TekstSylinder 2"/>
          <p:cNvSpPr txBox="1"/>
          <p:nvPr/>
        </p:nvSpPr>
        <p:spPr>
          <a:xfrm>
            <a:off x="467544" y="1340768"/>
            <a:ext cx="8208912" cy="5262979"/>
          </a:xfrm>
          <a:prstGeom prst="rect">
            <a:avLst/>
          </a:prstGeom>
          <a:noFill/>
        </p:spPr>
        <p:txBody>
          <a:bodyPr wrap="square" rtlCol="0">
            <a:spAutoFit/>
          </a:bodyPr>
          <a:lstStyle/>
          <a:p>
            <a:pPr>
              <a:buBlip>
                <a:blip r:embed="rId2"/>
              </a:buBlip>
            </a:pPr>
            <a:r>
              <a:rPr lang="nb-NO" sz="1600" b="1" dirty="0" smtClean="0"/>
              <a:t> Mediedekningen</a:t>
            </a:r>
          </a:p>
          <a:p>
            <a:endParaRPr lang="nb-NO" sz="1600" dirty="0" smtClean="0"/>
          </a:p>
          <a:p>
            <a:pPr>
              <a:buBlip>
                <a:blip r:embed="rId2"/>
              </a:buBlip>
            </a:pPr>
            <a:r>
              <a:rPr lang="nb-NO" sz="1600" dirty="0" smtClean="0"/>
              <a:t> Hva legges i ordet voldtekt?</a:t>
            </a:r>
          </a:p>
          <a:p>
            <a:pPr>
              <a:buBlip>
                <a:blip r:embed="rId2"/>
              </a:buBlip>
            </a:pPr>
            <a:endParaRPr lang="nb-NO" sz="1600" dirty="0" smtClean="0"/>
          </a:p>
          <a:p>
            <a:pPr>
              <a:buBlip>
                <a:blip r:embed="rId2"/>
              </a:buBlip>
            </a:pPr>
            <a:r>
              <a:rPr lang="nb-NO" sz="1600" dirty="0" smtClean="0"/>
              <a:t> Handlinger som defineres som voldtekt</a:t>
            </a:r>
          </a:p>
          <a:p>
            <a:pPr>
              <a:buBlip>
                <a:blip r:embed="rId2"/>
              </a:buBlip>
            </a:pPr>
            <a:endParaRPr lang="nb-NO" sz="1600" dirty="0" smtClean="0"/>
          </a:p>
          <a:p>
            <a:pPr>
              <a:buBlip>
                <a:blip r:embed="rId2"/>
              </a:buBlip>
            </a:pPr>
            <a:r>
              <a:rPr lang="nb-NO" sz="1600" dirty="0" smtClean="0"/>
              <a:t> Respekt</a:t>
            </a:r>
          </a:p>
          <a:p>
            <a:endParaRPr lang="nb-NO" sz="1600" dirty="0" smtClean="0"/>
          </a:p>
          <a:p>
            <a:pPr>
              <a:buBlip>
                <a:blip r:embed="rId2"/>
              </a:buBlip>
            </a:pPr>
            <a:r>
              <a:rPr lang="nb-NO" sz="1600" dirty="0" smtClean="0"/>
              <a:t> Grenser for </a:t>
            </a:r>
            <a:r>
              <a:rPr lang="nb-NO" sz="1600" dirty="0" smtClean="0"/>
              <a:t>Sex</a:t>
            </a:r>
          </a:p>
          <a:p>
            <a:pPr>
              <a:buBlip>
                <a:blip r:embed="rId2"/>
              </a:buBlip>
            </a:pPr>
            <a:endParaRPr lang="nb-NO" sz="1600" dirty="0" smtClean="0"/>
          </a:p>
          <a:p>
            <a:pPr>
              <a:buBlip>
                <a:blip r:embed="rId2"/>
              </a:buBlip>
            </a:pPr>
            <a:r>
              <a:rPr lang="nb-NO" sz="1600" dirty="0" smtClean="0"/>
              <a:t> </a:t>
            </a:r>
            <a:r>
              <a:rPr lang="nb-NO" sz="1600" dirty="0" smtClean="0"/>
              <a:t>Rus</a:t>
            </a:r>
            <a:endParaRPr lang="nb-NO" sz="1600" dirty="0" smtClean="0"/>
          </a:p>
          <a:p>
            <a:pPr>
              <a:buBlip>
                <a:blip r:embed="rId2"/>
              </a:buBlip>
            </a:pPr>
            <a:endParaRPr lang="nb-NO" sz="1600" dirty="0" smtClean="0"/>
          </a:p>
          <a:p>
            <a:pPr>
              <a:buBlip>
                <a:blip r:embed="rId2"/>
              </a:buBlip>
            </a:pPr>
            <a:r>
              <a:rPr lang="nb-NO" sz="1600" dirty="0" smtClean="0"/>
              <a:t> </a:t>
            </a:r>
            <a:r>
              <a:rPr lang="nb-NO" sz="1600" dirty="0" smtClean="0"/>
              <a:t>Skyld</a:t>
            </a:r>
          </a:p>
          <a:p>
            <a:pPr>
              <a:buBlip>
                <a:blip r:embed="rId2"/>
              </a:buBlip>
            </a:pPr>
            <a:endParaRPr lang="nb-NO" sz="1600" dirty="0" smtClean="0"/>
          </a:p>
          <a:p>
            <a:pPr>
              <a:buBlip>
                <a:blip r:embed="rId2"/>
              </a:buBlip>
            </a:pPr>
            <a:r>
              <a:rPr lang="nb-NO" sz="1600" dirty="0" smtClean="0"/>
              <a:t> Skam</a:t>
            </a:r>
          </a:p>
          <a:p>
            <a:endParaRPr lang="nb-NO" sz="1600" dirty="0" smtClean="0"/>
          </a:p>
          <a:p>
            <a:pPr>
              <a:buBlip>
                <a:blip r:embed="rId2"/>
              </a:buBlip>
            </a:pPr>
            <a:r>
              <a:rPr lang="nb-NO" sz="1600" dirty="0" smtClean="0"/>
              <a:t> Årsaker </a:t>
            </a:r>
          </a:p>
          <a:p>
            <a:pPr>
              <a:buBlip>
                <a:blip r:embed="rId2"/>
              </a:buBlip>
            </a:pPr>
            <a:endParaRPr lang="nb-NO" sz="1600" dirty="0" smtClean="0"/>
          </a:p>
          <a:p>
            <a:pPr>
              <a:buBlip>
                <a:blip r:embed="rId2"/>
              </a:buBlip>
            </a:pPr>
            <a:r>
              <a:rPr lang="nb-NO" sz="1600" dirty="0" smtClean="0"/>
              <a:t> Egenskaper ved overgriper og offer</a:t>
            </a:r>
            <a:endParaRPr lang="nb-NO" sz="1600" dirty="0" smtClean="0"/>
          </a:p>
          <a:p>
            <a:pPr>
              <a:buBlip>
                <a:blip r:embed="rId2"/>
              </a:buBlip>
            </a:pPr>
            <a:endParaRPr lang="nb-NO" sz="1600" dirty="0" smtClean="0"/>
          </a:p>
          <a:p>
            <a:pPr>
              <a:buBlip>
                <a:blip r:embed="rId2"/>
              </a:buBlip>
            </a:pPr>
            <a:r>
              <a:rPr lang="nb-NO" sz="1600" b="1" dirty="0" smtClean="0"/>
              <a:t> Tiltak: egne</a:t>
            </a:r>
            <a:r>
              <a:rPr lang="nb-NO" sz="1600" b="1" dirty="0" smtClean="0"/>
              <a:t>, </a:t>
            </a:r>
            <a:r>
              <a:rPr lang="nb-NO" sz="1600" b="1" dirty="0" smtClean="0"/>
              <a:t>politikernes</a:t>
            </a:r>
            <a:endParaRPr lang="nb-NO" sz="1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Respekt</a:t>
            </a:r>
            <a:endParaRPr lang="nb-NO" dirty="0"/>
          </a:p>
        </p:txBody>
      </p:sp>
      <p:sp>
        <p:nvSpPr>
          <p:cNvPr id="4" name="TekstSylinder 3"/>
          <p:cNvSpPr txBox="1"/>
          <p:nvPr>
            <p:custDataLst>
              <p:tags r:id="rId3"/>
            </p:custDataLst>
          </p:nvPr>
        </p:nvSpPr>
        <p:spPr>
          <a:xfrm>
            <a:off x="323528" y="5949280"/>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395536" y="1143000"/>
          <a:ext cx="8496943" cy="4584700"/>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919753"/>
            <a:ext cx="8496944" cy="276999"/>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Hvilken respekt har du for jenter/kvinner som er utfordrende kledd?  </a:t>
            </a:r>
            <a:endParaRPr lang="nb-NO" sz="1200" dirty="0">
              <a:latin typeface="Trebuchet MS" pitchFamily="34" charset="0"/>
            </a:endParaRPr>
          </a:p>
        </p:txBody>
      </p:sp>
      <p:pic>
        <p:nvPicPr>
          <p:cNvPr id="18" name="Bilde 17"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2" name="TekstSylinder 21"/>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25</a:t>
            </a:r>
            <a:endParaRPr lang="nb-NO" sz="1200">
              <a:solidFill>
                <a:srgbClr val="000000"/>
              </a:solidFill>
              <a:latin typeface="Arial"/>
            </a:endParaRPr>
          </a:p>
        </p:txBody>
      </p:sp>
      <p:cxnSp>
        <p:nvCxnSpPr>
          <p:cNvPr id="23" name="Rett linje 22"/>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Dixi3.jpg"/>
          <p:cNvPicPr>
            <a:picLocks noChangeAspect="1"/>
          </p:cNvPicPr>
          <p:nvPr>
            <p:custDataLst>
              <p:tags r:id="rId2"/>
            </p:custDataLst>
          </p:nvPr>
        </p:nvPicPr>
        <p:blipFill>
          <a:blip r:embed="rId10" cstate="print"/>
          <a:srcRect r="25775" b="9212"/>
          <a:stretch>
            <a:fillRect/>
          </a:stretch>
        </p:blipFill>
        <p:spPr>
          <a:xfrm>
            <a:off x="0" y="0"/>
            <a:ext cx="9144000" cy="6237312"/>
          </a:xfrm>
          <a:prstGeom prst="rect">
            <a:avLst/>
          </a:prstGeom>
        </p:spPr>
      </p:pic>
      <p:sp>
        <p:nvSpPr>
          <p:cNvPr id="2" name="TekstSylinder 1"/>
          <p:cNvSpPr txBox="1"/>
          <p:nvPr>
            <p:custDataLst>
              <p:tags r:id="rId3"/>
            </p:custDataLst>
          </p:nvPr>
        </p:nvSpPr>
        <p:spPr>
          <a:xfrm>
            <a:off x="6948264" y="3933056"/>
            <a:ext cx="2016224" cy="1384995"/>
          </a:xfrm>
          <a:prstGeom prst="rect">
            <a:avLst/>
          </a:prstGeom>
          <a:noFill/>
        </p:spPr>
        <p:txBody>
          <a:bodyPr vert="horz" wrap="square" rtlCol="0">
            <a:spAutoFit/>
          </a:bodyPr>
          <a:lstStyle/>
          <a:p>
            <a:pPr algn="r">
              <a:spcBef>
                <a:spcPct val="0"/>
              </a:spcBef>
              <a:spcAft>
                <a:spcPct val="0"/>
              </a:spcAft>
            </a:pPr>
            <a:r>
              <a:rPr lang="nb-NO" sz="2800" b="1" dirty="0" smtClean="0">
                <a:solidFill>
                  <a:srgbClr val="FFFFFF"/>
                </a:solidFill>
                <a:latin typeface="Trebuchet MS"/>
              </a:rPr>
              <a:t>Å sette grenser for Sex</a:t>
            </a:r>
            <a:endParaRPr lang="nb-NO" sz="2800" b="1" dirty="0">
              <a:solidFill>
                <a:srgbClr val="FFFFFF"/>
              </a:solidFill>
              <a:latin typeface="Trebuchet MS"/>
            </a:endParaRPr>
          </a:p>
        </p:txBody>
      </p:sp>
      <p:sp>
        <p:nvSpPr>
          <p:cNvPr id="9" name="Rektangel 8"/>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descr="TNSgallup.png"/>
          <p:cNvPicPr>
            <a:picLocks noChangeAspect="1"/>
          </p:cNvPicPr>
          <p:nvPr>
            <p:custDataLst>
              <p:tags r:id="rId5"/>
            </p:custDataLst>
          </p:nvPr>
        </p:nvPicPr>
        <p:blipFill>
          <a:blip r:embed="rId11" cstate="print"/>
          <a:stretch>
            <a:fillRect/>
          </a:stretch>
        </p:blipFill>
        <p:spPr>
          <a:xfrm>
            <a:off x="139700" y="6337300"/>
            <a:ext cx="709188" cy="381000"/>
          </a:xfrm>
          <a:prstGeom prst="rect">
            <a:avLst/>
          </a:prstGeom>
        </p:spPr>
      </p:pic>
      <p:sp>
        <p:nvSpPr>
          <p:cNvPr id="18" name="TekstSylinder 17"/>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26</a:t>
            </a:r>
            <a:endParaRPr lang="nb-NO" sz="1200">
              <a:solidFill>
                <a:srgbClr val="000000"/>
              </a:solidFill>
              <a:latin typeface="Arial"/>
            </a:endParaRPr>
          </a:p>
        </p:txBody>
      </p:sp>
      <p:cxnSp>
        <p:nvCxnSpPr>
          <p:cNvPr id="19" name="Rett linje 18"/>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0" name="TekstSylinder 19"/>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a:xfrm>
            <a:off x="360040" y="98629"/>
            <a:ext cx="9468544" cy="523220"/>
          </a:xfrm>
        </p:spPr>
        <p:txBody>
          <a:bodyPr/>
          <a:lstStyle/>
          <a:p>
            <a:r>
              <a:rPr lang="nb-NO" dirty="0" smtClean="0"/>
              <a:t>Å sette grenser for sex. </a:t>
            </a:r>
            <a:r>
              <a:rPr lang="nb-NO" dirty="0" smtClean="0">
                <a:solidFill>
                  <a:schemeClr val="bg2">
                    <a:lumMod val="60000"/>
                    <a:lumOff val="40000"/>
                  </a:schemeClr>
                </a:solidFill>
              </a:rPr>
              <a:t>Akkumulert</a:t>
            </a:r>
            <a:endParaRPr lang="nb-NO" dirty="0">
              <a:solidFill>
                <a:schemeClr val="bg2">
                  <a:lumMod val="60000"/>
                  <a:lumOff val="40000"/>
                </a:schemeClr>
              </a:solidFill>
            </a:endParaRPr>
          </a:p>
        </p:txBody>
      </p:sp>
      <p:sp>
        <p:nvSpPr>
          <p:cNvPr id="4" name="TekstSylinder 3"/>
          <p:cNvSpPr txBox="1"/>
          <p:nvPr>
            <p:custDataLst>
              <p:tags r:id="rId3"/>
            </p:custDataLst>
          </p:nvPr>
        </p:nvSpPr>
        <p:spPr>
          <a:xfrm>
            <a:off x="323528" y="6021288"/>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p:custDataLst>
              <p:tags r:id="rId5"/>
            </p:custDataLst>
          </p:nvPr>
        </p:nvSpPr>
        <p:spPr>
          <a:xfrm>
            <a:off x="395536" y="836712"/>
            <a:ext cx="8496944" cy="276999"/>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Hvor intim kan man være med en person før man sier 'nei' til sex?</a:t>
            </a:r>
            <a:endParaRPr lang="nb-NO" sz="1200" dirty="0">
              <a:latin typeface="Trebuchet MS" pitchFamily="34" charset="0"/>
            </a:endParaRPr>
          </a:p>
        </p:txBody>
      </p:sp>
      <p:graphicFrame>
        <p:nvGraphicFramePr>
          <p:cNvPr id="8" name="Diagram 7">
            <a:hlinkClick r:id="" action="ppaction://macro?name=Zoom"/>
          </p:cNvPr>
          <p:cNvGraphicFramePr>
            <a:graphicFrameLocks noChangeAspect="1"/>
          </p:cNvGraphicFramePr>
          <p:nvPr>
            <p:custDataLst>
              <p:tags r:id="rId6"/>
            </p:custDataLst>
          </p:nvPr>
        </p:nvGraphicFramePr>
        <p:xfrm>
          <a:off x="323528" y="1196752"/>
          <a:ext cx="8640960" cy="4838468"/>
        </p:xfrm>
        <a:graphic>
          <a:graphicData uri="http://schemas.openxmlformats.org/drawingml/2006/chart">
            <c:chart xmlns:c="http://schemas.openxmlformats.org/drawingml/2006/chart" xmlns:r="http://schemas.openxmlformats.org/officeDocument/2006/relationships" r:id="rId12"/>
          </a:graphicData>
        </a:graphic>
      </p:graphicFrame>
      <p:sp>
        <p:nvSpPr>
          <p:cNvPr id="15" name="TekstSylinder 14"/>
          <p:cNvSpPr txBox="1"/>
          <p:nvPr/>
        </p:nvSpPr>
        <p:spPr>
          <a:xfrm>
            <a:off x="5940152" y="6021288"/>
            <a:ext cx="2880320" cy="276999"/>
          </a:xfrm>
          <a:prstGeom prst="rect">
            <a:avLst/>
          </a:prstGeom>
          <a:noFill/>
          <a:ln w="19050">
            <a:solidFill>
              <a:schemeClr val="accent1"/>
            </a:solidFill>
          </a:ln>
        </p:spPr>
        <p:txBody>
          <a:bodyPr wrap="square" rtlCol="0">
            <a:spAutoFit/>
          </a:bodyPr>
          <a:lstStyle/>
          <a:p>
            <a:r>
              <a:rPr lang="nb-NO" sz="1200" dirty="0" smtClean="0"/>
              <a:t>OBS! ”vet ikke” og ”ubesvart” = 14%</a:t>
            </a:r>
            <a:endParaRPr lang="nb-NO" sz="1200" dirty="0"/>
          </a:p>
        </p:txBody>
      </p:sp>
      <p:pic>
        <p:nvPicPr>
          <p:cNvPr id="20" name="Bilde 19" descr="TNSgallup.png"/>
          <p:cNvPicPr>
            <a:picLocks noChangeAspect="1"/>
          </p:cNvPicPr>
          <p:nvPr>
            <p:custDataLst>
              <p:tags r:id="rId7"/>
            </p:custDataLst>
          </p:nvPr>
        </p:nvPicPr>
        <p:blipFill>
          <a:blip r:embed="rId13" cstate="print"/>
          <a:stretch>
            <a:fillRect/>
          </a:stretch>
        </p:blipFill>
        <p:spPr>
          <a:xfrm>
            <a:off x="139700" y="6337300"/>
            <a:ext cx="709188" cy="381000"/>
          </a:xfrm>
          <a:prstGeom prst="rect">
            <a:avLst/>
          </a:prstGeom>
        </p:spPr>
      </p:pic>
      <p:sp>
        <p:nvSpPr>
          <p:cNvPr id="24" name="TekstSylinder 23"/>
          <p:cNvSpPr txBox="1"/>
          <p:nvPr>
            <p:custDataLst>
              <p:tags r:id="rId8"/>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28</a:t>
            </a:r>
            <a:endParaRPr lang="nb-NO" sz="1200">
              <a:solidFill>
                <a:srgbClr val="000000"/>
              </a:solidFill>
              <a:latin typeface="Arial"/>
            </a:endParaRPr>
          </a:p>
        </p:txBody>
      </p:sp>
      <p:cxnSp>
        <p:nvCxnSpPr>
          <p:cNvPr id="25" name="Rett linje 24"/>
          <p:cNvCxnSpPr/>
          <p:nvPr>
            <p:custDataLst>
              <p:tags r:id="rId9"/>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custDataLst>
              <p:tags r:id="rId10"/>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a:xfrm>
            <a:off x="360040" y="241484"/>
            <a:ext cx="9468544" cy="523220"/>
          </a:xfrm>
        </p:spPr>
        <p:txBody>
          <a:bodyPr/>
          <a:lstStyle/>
          <a:p>
            <a:r>
              <a:rPr lang="nb-NO" dirty="0" smtClean="0"/>
              <a:t>Å sette grenser for sex. </a:t>
            </a:r>
            <a:r>
              <a:rPr lang="nb-NO" dirty="0" smtClean="0">
                <a:solidFill>
                  <a:schemeClr val="bg2">
                    <a:lumMod val="60000"/>
                    <a:lumOff val="40000"/>
                  </a:schemeClr>
                </a:solidFill>
              </a:rPr>
              <a:t>Kjønn</a:t>
            </a:r>
            <a:r>
              <a:rPr lang="nb-NO" dirty="0" smtClean="0"/>
              <a:t>. </a:t>
            </a:r>
            <a:r>
              <a:rPr lang="nb-NO" dirty="0" smtClean="0">
                <a:solidFill>
                  <a:schemeClr val="bg2">
                    <a:lumMod val="60000"/>
                    <a:lumOff val="40000"/>
                  </a:schemeClr>
                </a:solidFill>
              </a:rPr>
              <a:t>Akkumulert</a:t>
            </a:r>
            <a:r>
              <a:rPr lang="nb-NO" dirty="0" smtClean="0"/>
              <a:t>  </a:t>
            </a:r>
            <a:endParaRPr lang="nb-NO" dirty="0">
              <a:solidFill>
                <a:schemeClr val="bg2">
                  <a:lumMod val="60000"/>
                  <a:lumOff val="40000"/>
                </a:schemeClr>
              </a:solidFill>
            </a:endParaRPr>
          </a:p>
        </p:txBody>
      </p:sp>
      <p:sp>
        <p:nvSpPr>
          <p:cNvPr id="4" name="TekstSylinder 3"/>
          <p:cNvSpPr txBox="1"/>
          <p:nvPr>
            <p:custDataLst>
              <p:tags r:id="rId3"/>
            </p:custDataLst>
          </p:nvPr>
        </p:nvSpPr>
        <p:spPr>
          <a:xfrm>
            <a:off x="323528" y="6021288"/>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p:custDataLst>
              <p:tags r:id="rId5"/>
            </p:custDataLst>
          </p:nvPr>
        </p:nvSpPr>
        <p:spPr>
          <a:xfrm>
            <a:off x="395536" y="1135777"/>
            <a:ext cx="8496944" cy="276999"/>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Hvor intim kan man være med en person før man sier 'nei' til sex?</a:t>
            </a:r>
            <a:endParaRPr lang="nb-NO" sz="1200" dirty="0">
              <a:latin typeface="Trebuchet MS" pitchFamily="34" charset="0"/>
            </a:endParaRPr>
          </a:p>
        </p:txBody>
      </p:sp>
      <p:graphicFrame>
        <p:nvGraphicFramePr>
          <p:cNvPr id="8" name="Diagram 7">
            <a:hlinkClick r:id="" action="ppaction://macro?name=Zoom"/>
          </p:cNvPr>
          <p:cNvGraphicFramePr>
            <a:graphicFrameLocks noChangeAspect="1"/>
          </p:cNvGraphicFramePr>
          <p:nvPr>
            <p:custDataLst>
              <p:tags r:id="rId6"/>
            </p:custDataLst>
          </p:nvPr>
        </p:nvGraphicFramePr>
        <p:xfrm>
          <a:off x="323528" y="1340768"/>
          <a:ext cx="8640960" cy="4838468"/>
        </p:xfrm>
        <a:graphic>
          <a:graphicData uri="http://schemas.openxmlformats.org/drawingml/2006/chart">
            <c:chart xmlns:c="http://schemas.openxmlformats.org/drawingml/2006/chart" xmlns:r="http://schemas.openxmlformats.org/officeDocument/2006/relationships" r:id="rId12"/>
          </a:graphicData>
        </a:graphic>
      </p:graphicFrame>
      <p:sp>
        <p:nvSpPr>
          <p:cNvPr id="15" name="TekstSylinder 14"/>
          <p:cNvSpPr txBox="1"/>
          <p:nvPr/>
        </p:nvSpPr>
        <p:spPr>
          <a:xfrm>
            <a:off x="5940152" y="6021288"/>
            <a:ext cx="2448272" cy="276999"/>
          </a:xfrm>
          <a:prstGeom prst="rect">
            <a:avLst/>
          </a:prstGeom>
          <a:noFill/>
          <a:ln w="19050">
            <a:solidFill>
              <a:schemeClr val="accent1"/>
            </a:solidFill>
          </a:ln>
        </p:spPr>
        <p:txBody>
          <a:bodyPr wrap="square" rtlCol="0">
            <a:spAutoFit/>
          </a:bodyPr>
          <a:lstStyle/>
          <a:p>
            <a:r>
              <a:rPr lang="nb-NO" sz="1200" dirty="0" smtClean="0"/>
              <a:t>”vet ikke” og ”ubesvart” = 14%</a:t>
            </a:r>
            <a:endParaRPr lang="nb-NO" sz="1200" dirty="0"/>
          </a:p>
        </p:txBody>
      </p:sp>
      <p:pic>
        <p:nvPicPr>
          <p:cNvPr id="20" name="Bilde 19" descr="TNSgallup.png"/>
          <p:cNvPicPr>
            <a:picLocks noChangeAspect="1"/>
          </p:cNvPicPr>
          <p:nvPr>
            <p:custDataLst>
              <p:tags r:id="rId7"/>
            </p:custDataLst>
          </p:nvPr>
        </p:nvPicPr>
        <p:blipFill>
          <a:blip r:embed="rId13" cstate="print"/>
          <a:stretch>
            <a:fillRect/>
          </a:stretch>
        </p:blipFill>
        <p:spPr>
          <a:xfrm>
            <a:off x="139700" y="6337300"/>
            <a:ext cx="709188" cy="381000"/>
          </a:xfrm>
          <a:prstGeom prst="rect">
            <a:avLst/>
          </a:prstGeom>
        </p:spPr>
      </p:pic>
      <p:sp>
        <p:nvSpPr>
          <p:cNvPr id="24" name="TekstSylinder 23"/>
          <p:cNvSpPr txBox="1"/>
          <p:nvPr>
            <p:custDataLst>
              <p:tags r:id="rId8"/>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30</a:t>
            </a:r>
            <a:endParaRPr lang="nb-NO" sz="1200">
              <a:solidFill>
                <a:srgbClr val="000000"/>
              </a:solidFill>
              <a:latin typeface="Arial"/>
            </a:endParaRPr>
          </a:p>
        </p:txBody>
      </p:sp>
      <p:cxnSp>
        <p:nvCxnSpPr>
          <p:cNvPr id="25" name="Rett linje 24"/>
          <p:cNvCxnSpPr/>
          <p:nvPr>
            <p:custDataLst>
              <p:tags r:id="rId9"/>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custDataLst>
              <p:tags r:id="rId10"/>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a:xfrm>
            <a:off x="360040" y="241484"/>
            <a:ext cx="9468544" cy="523220"/>
          </a:xfrm>
        </p:spPr>
        <p:txBody>
          <a:bodyPr/>
          <a:lstStyle/>
          <a:p>
            <a:r>
              <a:rPr lang="nb-NO" dirty="0" smtClean="0"/>
              <a:t>Å sette grenser for sex. </a:t>
            </a:r>
            <a:r>
              <a:rPr lang="nb-NO" dirty="0" smtClean="0">
                <a:solidFill>
                  <a:schemeClr val="bg2">
                    <a:lumMod val="60000"/>
                    <a:lumOff val="40000"/>
                  </a:schemeClr>
                </a:solidFill>
              </a:rPr>
              <a:t>Alder. Akkumulert</a:t>
            </a:r>
            <a:r>
              <a:rPr lang="nb-NO" dirty="0" smtClean="0"/>
              <a:t> </a:t>
            </a:r>
            <a:endParaRPr lang="nb-NO" dirty="0">
              <a:solidFill>
                <a:schemeClr val="bg2">
                  <a:lumMod val="60000"/>
                  <a:lumOff val="40000"/>
                </a:schemeClr>
              </a:solidFill>
            </a:endParaRPr>
          </a:p>
        </p:txBody>
      </p:sp>
      <p:sp>
        <p:nvSpPr>
          <p:cNvPr id="4" name="TekstSylinder 3"/>
          <p:cNvSpPr txBox="1"/>
          <p:nvPr>
            <p:custDataLst>
              <p:tags r:id="rId3"/>
            </p:custDataLst>
          </p:nvPr>
        </p:nvSpPr>
        <p:spPr>
          <a:xfrm>
            <a:off x="323528" y="6021288"/>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p:custDataLst>
              <p:tags r:id="rId5"/>
            </p:custDataLst>
          </p:nvPr>
        </p:nvSpPr>
        <p:spPr>
          <a:xfrm>
            <a:off x="395536" y="908720"/>
            <a:ext cx="8496944" cy="276999"/>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Hvor intim kan man være med en person før man sier 'nei' til sex?</a:t>
            </a:r>
            <a:endParaRPr lang="nb-NO" sz="1200" dirty="0">
              <a:latin typeface="Trebuchet MS" pitchFamily="34" charset="0"/>
            </a:endParaRPr>
          </a:p>
        </p:txBody>
      </p:sp>
      <p:graphicFrame>
        <p:nvGraphicFramePr>
          <p:cNvPr id="8" name="Diagram 7">
            <a:hlinkClick r:id="" action="ppaction://macro?name=Zoom"/>
          </p:cNvPr>
          <p:cNvGraphicFramePr>
            <a:graphicFrameLocks noChangeAspect="1"/>
          </p:cNvGraphicFramePr>
          <p:nvPr>
            <p:custDataLst>
              <p:tags r:id="rId6"/>
            </p:custDataLst>
          </p:nvPr>
        </p:nvGraphicFramePr>
        <p:xfrm>
          <a:off x="323528" y="1196752"/>
          <a:ext cx="8640960" cy="4838468"/>
        </p:xfrm>
        <a:graphic>
          <a:graphicData uri="http://schemas.openxmlformats.org/drawingml/2006/chart">
            <c:chart xmlns:c="http://schemas.openxmlformats.org/drawingml/2006/chart" xmlns:r="http://schemas.openxmlformats.org/officeDocument/2006/relationships" r:id="rId12"/>
          </a:graphicData>
        </a:graphic>
      </p:graphicFrame>
      <p:sp>
        <p:nvSpPr>
          <p:cNvPr id="15" name="TekstSylinder 14"/>
          <p:cNvSpPr txBox="1"/>
          <p:nvPr/>
        </p:nvSpPr>
        <p:spPr>
          <a:xfrm>
            <a:off x="5940152" y="6021288"/>
            <a:ext cx="2448272" cy="276999"/>
          </a:xfrm>
          <a:prstGeom prst="rect">
            <a:avLst/>
          </a:prstGeom>
          <a:noFill/>
          <a:ln w="19050">
            <a:solidFill>
              <a:schemeClr val="accent1"/>
            </a:solidFill>
          </a:ln>
        </p:spPr>
        <p:txBody>
          <a:bodyPr wrap="square" rtlCol="0">
            <a:spAutoFit/>
          </a:bodyPr>
          <a:lstStyle/>
          <a:p>
            <a:r>
              <a:rPr lang="nb-NO" sz="1200" dirty="0" smtClean="0"/>
              <a:t>”vet ikke” og ”ubesvart” = 14%</a:t>
            </a:r>
            <a:endParaRPr lang="nb-NO" sz="1200" dirty="0"/>
          </a:p>
        </p:txBody>
      </p:sp>
      <p:pic>
        <p:nvPicPr>
          <p:cNvPr id="20" name="Bilde 19" descr="TNSgallup.png"/>
          <p:cNvPicPr>
            <a:picLocks noChangeAspect="1"/>
          </p:cNvPicPr>
          <p:nvPr>
            <p:custDataLst>
              <p:tags r:id="rId7"/>
            </p:custDataLst>
          </p:nvPr>
        </p:nvPicPr>
        <p:blipFill>
          <a:blip r:embed="rId13" cstate="print"/>
          <a:stretch>
            <a:fillRect/>
          </a:stretch>
        </p:blipFill>
        <p:spPr>
          <a:xfrm>
            <a:off x="139700" y="6337300"/>
            <a:ext cx="709188" cy="381000"/>
          </a:xfrm>
          <a:prstGeom prst="rect">
            <a:avLst/>
          </a:prstGeom>
        </p:spPr>
      </p:pic>
      <p:sp>
        <p:nvSpPr>
          <p:cNvPr id="24" name="TekstSylinder 23"/>
          <p:cNvSpPr txBox="1"/>
          <p:nvPr>
            <p:custDataLst>
              <p:tags r:id="rId8"/>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29</a:t>
            </a:r>
            <a:endParaRPr lang="nb-NO" sz="1200">
              <a:solidFill>
                <a:srgbClr val="000000"/>
              </a:solidFill>
              <a:latin typeface="Arial"/>
            </a:endParaRPr>
          </a:p>
        </p:txBody>
      </p:sp>
      <p:cxnSp>
        <p:nvCxnSpPr>
          <p:cNvPr id="25" name="Rett linje 24"/>
          <p:cNvCxnSpPr/>
          <p:nvPr>
            <p:custDataLst>
              <p:tags r:id="rId9"/>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custDataLst>
              <p:tags r:id="rId10"/>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a:xfrm>
            <a:off x="395536" y="188640"/>
            <a:ext cx="8384400" cy="518400"/>
          </a:xfrm>
        </p:spPr>
        <p:txBody>
          <a:bodyPr/>
          <a:lstStyle/>
          <a:p>
            <a:r>
              <a:rPr lang="nb-NO" dirty="0" smtClean="0"/>
              <a:t>Å sette grenser for sex</a:t>
            </a:r>
            <a:endParaRPr lang="nb-NO" dirty="0"/>
          </a:p>
        </p:txBody>
      </p:sp>
      <p:sp>
        <p:nvSpPr>
          <p:cNvPr id="4" name="TekstSylinder 3"/>
          <p:cNvSpPr txBox="1"/>
          <p:nvPr>
            <p:custDataLst>
              <p:tags r:id="rId3"/>
            </p:custDataLst>
          </p:nvPr>
        </p:nvSpPr>
        <p:spPr>
          <a:xfrm>
            <a:off x="395536" y="5805264"/>
            <a:ext cx="8432800" cy="246221"/>
          </a:xfrm>
          <a:prstGeom prst="rect">
            <a:avLst/>
          </a:prstGeom>
          <a:noFill/>
        </p:spPr>
        <p:txBody>
          <a:bodyPr vert="horz" rtlCol="0" anchor="b">
            <a:spAutoFit/>
          </a:bodyPr>
          <a:lstStyle/>
          <a:p>
            <a:pPr algn="ctr"/>
            <a:r>
              <a:rPr lang="nb-NO" sz="1000" i="1" dirty="0" smtClean="0">
                <a:solidFill>
                  <a:srgbClr val="000000"/>
                </a:solidFill>
                <a:latin typeface="Arial"/>
              </a:rPr>
              <a:t>N=967</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p:cNvGraphicFramePr/>
          <p:nvPr/>
        </p:nvGraphicFramePr>
        <p:xfrm>
          <a:off x="1043608" y="1397000"/>
          <a:ext cx="7128792" cy="4480272"/>
        </p:xfrm>
        <a:graphic>
          <a:graphicData uri="http://schemas.openxmlformats.org/drawingml/2006/chart">
            <c:chart xmlns:c="http://schemas.openxmlformats.org/drawingml/2006/chart" xmlns:r="http://schemas.openxmlformats.org/officeDocument/2006/relationships" r:id="rId10"/>
          </a:graphicData>
        </a:graphic>
      </p:graphicFrame>
      <p:sp>
        <p:nvSpPr>
          <p:cNvPr id="7" name="Rektangel 6"/>
          <p:cNvSpPr/>
          <p:nvPr/>
        </p:nvSpPr>
        <p:spPr>
          <a:xfrm>
            <a:off x="395536" y="919753"/>
            <a:ext cx="8496944" cy="276999"/>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Er det vanskeligere å sette grenser for sex når man er beruset?</a:t>
            </a:r>
            <a:endParaRPr lang="nb-NO" sz="1200" u="sng" dirty="0">
              <a:latin typeface="Trebuchet MS" pitchFamily="34" charset="0"/>
            </a:endParaRPr>
          </a:p>
        </p:txBody>
      </p:sp>
      <p:pic>
        <p:nvPicPr>
          <p:cNvPr id="15" name="Bilde 14" descr="TNSgallup.png"/>
          <p:cNvPicPr>
            <a:picLocks noChangeAspect="1"/>
          </p:cNvPicPr>
          <p:nvPr>
            <p:custDataLst>
              <p:tags r:id="rId5"/>
            </p:custDataLst>
          </p:nvPr>
        </p:nvPicPr>
        <p:blipFill>
          <a:blip r:embed="rId11" cstate="print"/>
          <a:stretch>
            <a:fillRect/>
          </a:stretch>
        </p:blipFill>
        <p:spPr>
          <a:xfrm>
            <a:off x="139700" y="6337300"/>
            <a:ext cx="709188" cy="381000"/>
          </a:xfrm>
          <a:prstGeom prst="rect">
            <a:avLst/>
          </a:prstGeom>
        </p:spPr>
      </p:pic>
      <p:sp>
        <p:nvSpPr>
          <p:cNvPr id="19" name="TekstSylinder 18"/>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31</a:t>
            </a:r>
            <a:endParaRPr lang="nb-NO" sz="1200">
              <a:solidFill>
                <a:srgbClr val="000000"/>
              </a:solidFill>
              <a:latin typeface="Arial"/>
            </a:endParaRPr>
          </a:p>
        </p:txBody>
      </p:sp>
      <p:cxnSp>
        <p:nvCxnSpPr>
          <p:cNvPr id="20" name="Rett linje 19"/>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TekstSylinder 20"/>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Å sette grenser for sex</a:t>
            </a:r>
            <a:endParaRPr lang="nb-NO" dirty="0"/>
          </a:p>
        </p:txBody>
      </p:sp>
      <p:sp>
        <p:nvSpPr>
          <p:cNvPr id="4" name="TekstSylinder 3"/>
          <p:cNvSpPr txBox="1"/>
          <p:nvPr>
            <p:custDataLst>
              <p:tags r:id="rId3"/>
            </p:custDataLst>
          </p:nvPr>
        </p:nvSpPr>
        <p:spPr>
          <a:xfrm>
            <a:off x="395536" y="5877272"/>
            <a:ext cx="8432800" cy="246221"/>
          </a:xfrm>
          <a:prstGeom prst="rect">
            <a:avLst/>
          </a:prstGeom>
          <a:noFill/>
        </p:spPr>
        <p:txBody>
          <a:bodyPr vert="horz" rtlCol="0" anchor="b">
            <a:spAutoFit/>
          </a:bodyPr>
          <a:lstStyle/>
          <a:p>
            <a:pPr algn="ctr"/>
            <a:r>
              <a:rPr lang="nb-NO" sz="1000" i="1" dirty="0" smtClean="0">
                <a:solidFill>
                  <a:srgbClr val="000000"/>
                </a:solidFill>
                <a:latin typeface="Arial"/>
              </a:rPr>
              <a:t>N=138  (mellom 18 og 25 år)</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7" name="Diagram 6"/>
          <p:cNvGraphicFramePr/>
          <p:nvPr/>
        </p:nvGraphicFramePr>
        <p:xfrm>
          <a:off x="539552" y="1484784"/>
          <a:ext cx="8064896" cy="4336256"/>
        </p:xfrm>
        <a:graphic>
          <a:graphicData uri="http://schemas.openxmlformats.org/drawingml/2006/chart">
            <c:chart xmlns:c="http://schemas.openxmlformats.org/drawingml/2006/chart" xmlns:r="http://schemas.openxmlformats.org/officeDocument/2006/relationships" r:id="rId10"/>
          </a:graphicData>
        </a:graphic>
      </p:graphicFrame>
      <p:sp>
        <p:nvSpPr>
          <p:cNvPr id="8" name="Rektangel 7"/>
          <p:cNvSpPr/>
          <p:nvPr/>
        </p:nvSpPr>
        <p:spPr>
          <a:xfrm>
            <a:off x="395536" y="919753"/>
            <a:ext cx="8496944" cy="276999"/>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I hvilken grad passer følgende sitater til deg?</a:t>
            </a:r>
            <a:endParaRPr lang="nb-NO" sz="1200" u="sng" dirty="0">
              <a:latin typeface="Trebuchet MS" pitchFamily="34" charset="0"/>
            </a:endParaRPr>
          </a:p>
        </p:txBody>
      </p:sp>
      <p:pic>
        <p:nvPicPr>
          <p:cNvPr id="16" name="Bilde 15" descr="TNSgallup.png"/>
          <p:cNvPicPr>
            <a:picLocks noChangeAspect="1"/>
          </p:cNvPicPr>
          <p:nvPr>
            <p:custDataLst>
              <p:tags r:id="rId5"/>
            </p:custDataLst>
          </p:nvPr>
        </p:nvPicPr>
        <p:blipFill>
          <a:blip r:embed="rId11" cstate="print"/>
          <a:stretch>
            <a:fillRect/>
          </a:stretch>
        </p:blipFill>
        <p:spPr>
          <a:xfrm>
            <a:off x="139700" y="6337300"/>
            <a:ext cx="709188" cy="381000"/>
          </a:xfrm>
          <a:prstGeom prst="rect">
            <a:avLst/>
          </a:prstGeom>
        </p:spPr>
      </p:pic>
      <p:sp>
        <p:nvSpPr>
          <p:cNvPr id="20" name="TekstSylinder 19"/>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32</a:t>
            </a:r>
            <a:endParaRPr lang="nb-NO" sz="1200">
              <a:solidFill>
                <a:srgbClr val="000000"/>
              </a:solidFill>
              <a:latin typeface="Arial"/>
            </a:endParaRPr>
          </a:p>
        </p:txBody>
      </p:sp>
      <p:cxnSp>
        <p:nvCxnSpPr>
          <p:cNvPr id="21" name="Rett linje 20"/>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2" name="TekstSylinder 21"/>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cxnSp>
        <p:nvCxnSpPr>
          <p:cNvPr id="14" name="Rett pil 13"/>
          <p:cNvCxnSpPr/>
          <p:nvPr/>
        </p:nvCxnSpPr>
        <p:spPr>
          <a:xfrm flipV="1">
            <a:off x="5292080" y="1342678"/>
            <a:ext cx="1080120" cy="502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5842" name="Picture 2"/>
          <p:cNvPicPr>
            <a:picLocks noChangeAspect="1" noChangeArrowheads="1"/>
          </p:cNvPicPr>
          <p:nvPr/>
        </p:nvPicPr>
        <p:blipFill>
          <a:blip r:embed="rId12" cstate="print"/>
          <a:srcRect/>
          <a:stretch>
            <a:fillRect/>
          </a:stretch>
        </p:blipFill>
        <p:spPr bwMode="auto">
          <a:xfrm>
            <a:off x="6444208" y="404664"/>
            <a:ext cx="2457450" cy="1009650"/>
          </a:xfrm>
          <a:prstGeom prst="rect">
            <a:avLst/>
          </a:prstGeom>
          <a:noFill/>
          <a:ln w="9525">
            <a:noFill/>
            <a:miter lim="800000"/>
            <a:headEnd/>
            <a:tailEnd/>
          </a:ln>
          <a:effectLst/>
        </p:spPr>
      </p:pic>
      <p:pic>
        <p:nvPicPr>
          <p:cNvPr id="35843" name="Picture 3"/>
          <p:cNvPicPr>
            <a:picLocks noChangeAspect="1" noChangeArrowheads="1"/>
          </p:cNvPicPr>
          <p:nvPr/>
        </p:nvPicPr>
        <p:blipFill>
          <a:blip r:embed="rId13" cstate="print"/>
          <a:srcRect/>
          <a:stretch>
            <a:fillRect/>
          </a:stretch>
        </p:blipFill>
        <p:spPr bwMode="auto">
          <a:xfrm>
            <a:off x="1115616" y="5589240"/>
            <a:ext cx="2457450" cy="1009650"/>
          </a:xfrm>
          <a:prstGeom prst="rect">
            <a:avLst/>
          </a:prstGeom>
          <a:noFill/>
          <a:ln w="9525">
            <a:noFill/>
            <a:miter lim="800000"/>
            <a:headEnd/>
            <a:tailEnd/>
          </a:ln>
          <a:effectLst/>
        </p:spPr>
      </p:pic>
      <p:cxnSp>
        <p:nvCxnSpPr>
          <p:cNvPr id="19" name="Rett pil 18"/>
          <p:cNvCxnSpPr/>
          <p:nvPr/>
        </p:nvCxnSpPr>
        <p:spPr>
          <a:xfrm flipH="1">
            <a:off x="3059832" y="5157192"/>
            <a:ext cx="72008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Voldtekt og rus</a:t>
            </a:r>
            <a:endParaRPr lang="nb-NO" dirty="0"/>
          </a:p>
        </p:txBody>
      </p:sp>
      <p:sp>
        <p:nvSpPr>
          <p:cNvPr id="5" name="Rektangel 4"/>
          <p:cNvSpPr/>
          <p:nvPr>
            <p:custDataLst>
              <p:tags r:id="rId3"/>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10" name="Diagram 9"/>
          <p:cNvGraphicFramePr/>
          <p:nvPr/>
        </p:nvGraphicFramePr>
        <p:xfrm>
          <a:off x="179512" y="2035572"/>
          <a:ext cx="4128120" cy="3184128"/>
        </p:xfrm>
        <a:graphic>
          <a:graphicData uri="http://schemas.openxmlformats.org/drawingml/2006/chart">
            <c:chart xmlns:c="http://schemas.openxmlformats.org/drawingml/2006/chart" xmlns:r="http://schemas.openxmlformats.org/officeDocument/2006/relationships" r:id="rId13"/>
          </a:graphicData>
        </a:graphic>
      </p:graphicFrame>
      <p:sp>
        <p:nvSpPr>
          <p:cNvPr id="11" name="TekstSylinder 10"/>
          <p:cNvSpPr txBox="1"/>
          <p:nvPr>
            <p:custDataLst>
              <p:tags r:id="rId4"/>
            </p:custDataLst>
          </p:nvPr>
        </p:nvSpPr>
        <p:spPr>
          <a:xfrm>
            <a:off x="533400" y="5343019"/>
            <a:ext cx="2886472" cy="246221"/>
          </a:xfrm>
          <a:prstGeom prst="rect">
            <a:avLst/>
          </a:prstGeom>
          <a:noFill/>
        </p:spPr>
        <p:txBody>
          <a:bodyPr vert="horz" wrap="square"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12" name="Rektangel 11"/>
          <p:cNvSpPr/>
          <p:nvPr>
            <p:custDataLst>
              <p:tags r:id="rId5"/>
            </p:custDataLst>
          </p:nvPr>
        </p:nvSpPr>
        <p:spPr>
          <a:xfrm>
            <a:off x="395536" y="1239143"/>
            <a:ext cx="4032448"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Har du noen gang opplevd at noen du kjenner er så full/neddopet at de ikke kan gjøre rede for seg?</a:t>
            </a:r>
            <a:endParaRPr lang="nb-NO" sz="1200" dirty="0">
              <a:latin typeface="Trebuchet MS" pitchFamily="34" charset="0"/>
            </a:endParaRPr>
          </a:p>
        </p:txBody>
      </p:sp>
      <p:graphicFrame>
        <p:nvGraphicFramePr>
          <p:cNvPr id="13" name="Diagram 12"/>
          <p:cNvGraphicFramePr/>
          <p:nvPr/>
        </p:nvGraphicFramePr>
        <p:xfrm>
          <a:off x="4932040" y="2060848"/>
          <a:ext cx="3960440" cy="3096344"/>
        </p:xfrm>
        <a:graphic>
          <a:graphicData uri="http://schemas.openxmlformats.org/drawingml/2006/chart">
            <c:chart xmlns:c="http://schemas.openxmlformats.org/drawingml/2006/chart" xmlns:r="http://schemas.openxmlformats.org/officeDocument/2006/relationships" r:id="rId14"/>
          </a:graphicData>
        </a:graphic>
      </p:graphicFrame>
      <p:sp>
        <p:nvSpPr>
          <p:cNvPr id="14" name="Rektangel 13"/>
          <p:cNvSpPr/>
          <p:nvPr>
            <p:custDataLst>
              <p:tags r:id="rId6"/>
            </p:custDataLst>
          </p:nvPr>
        </p:nvSpPr>
        <p:spPr>
          <a:xfrm>
            <a:off x="5004048" y="1239143"/>
            <a:ext cx="4032448" cy="646331"/>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Vet du om noen som har blitt </a:t>
            </a:r>
            <a:r>
              <a:rPr lang="nb-NO" sz="1200" u="sng" dirty="0" smtClean="0">
                <a:latin typeface="Trebuchet MS" pitchFamily="34" charset="0"/>
              </a:rPr>
              <a:t>voldtatt</a:t>
            </a:r>
            <a:r>
              <a:rPr lang="nb-NO" sz="1200" dirty="0" smtClean="0">
                <a:latin typeface="Trebuchet MS" pitchFamily="34" charset="0"/>
              </a:rPr>
              <a:t> når de var så fulle/neddopede at de ikke kunne gjøre rede for seg?</a:t>
            </a:r>
            <a:endParaRPr lang="nb-NO" sz="1200" dirty="0">
              <a:latin typeface="Trebuchet MS" pitchFamily="34" charset="0"/>
            </a:endParaRPr>
          </a:p>
        </p:txBody>
      </p:sp>
      <p:sp>
        <p:nvSpPr>
          <p:cNvPr id="15" name="TekstSylinder 14"/>
          <p:cNvSpPr txBox="1"/>
          <p:nvPr>
            <p:custDataLst>
              <p:tags r:id="rId7"/>
            </p:custDataLst>
          </p:nvPr>
        </p:nvSpPr>
        <p:spPr>
          <a:xfrm>
            <a:off x="5717976" y="5343019"/>
            <a:ext cx="2886472" cy="246221"/>
          </a:xfrm>
          <a:prstGeom prst="rect">
            <a:avLst/>
          </a:prstGeom>
          <a:noFill/>
        </p:spPr>
        <p:txBody>
          <a:bodyPr vert="horz" wrap="square" rtlCol="0" anchor="b">
            <a:spAutoFit/>
          </a:bodyPr>
          <a:lstStyle/>
          <a:p>
            <a:pPr algn="ctr"/>
            <a:r>
              <a:rPr lang="nb-NO" sz="1000" i="1" dirty="0" smtClean="0">
                <a:solidFill>
                  <a:srgbClr val="000000"/>
                </a:solidFill>
                <a:latin typeface="Arial"/>
              </a:rPr>
              <a:t>N=643</a:t>
            </a:r>
            <a:endParaRPr lang="nb-NO" sz="1000" i="1" dirty="0">
              <a:solidFill>
                <a:srgbClr val="000000"/>
              </a:solidFill>
              <a:latin typeface="Arial"/>
            </a:endParaRPr>
          </a:p>
        </p:txBody>
      </p:sp>
      <p:pic>
        <p:nvPicPr>
          <p:cNvPr id="23" name="Bilde 22" descr="TNSgallup.png"/>
          <p:cNvPicPr>
            <a:picLocks noChangeAspect="1"/>
          </p:cNvPicPr>
          <p:nvPr>
            <p:custDataLst>
              <p:tags r:id="rId8"/>
            </p:custDataLst>
          </p:nvPr>
        </p:nvPicPr>
        <p:blipFill>
          <a:blip r:embed="rId15" cstate="print"/>
          <a:stretch>
            <a:fillRect/>
          </a:stretch>
        </p:blipFill>
        <p:spPr>
          <a:xfrm>
            <a:off x="139700" y="6337300"/>
            <a:ext cx="709188" cy="381000"/>
          </a:xfrm>
          <a:prstGeom prst="rect">
            <a:avLst/>
          </a:prstGeom>
        </p:spPr>
      </p:pic>
      <p:sp>
        <p:nvSpPr>
          <p:cNvPr id="27" name="TekstSylinder 26"/>
          <p:cNvSpPr txBox="1"/>
          <p:nvPr>
            <p:custDataLst>
              <p:tags r:id="rId9"/>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33</a:t>
            </a:r>
            <a:endParaRPr lang="nb-NO" sz="1200">
              <a:solidFill>
                <a:srgbClr val="000000"/>
              </a:solidFill>
              <a:latin typeface="Arial"/>
            </a:endParaRPr>
          </a:p>
        </p:txBody>
      </p:sp>
      <p:cxnSp>
        <p:nvCxnSpPr>
          <p:cNvPr id="28" name="Rett linje 27"/>
          <p:cNvCxnSpPr/>
          <p:nvPr>
            <p:custDataLst>
              <p:tags r:id="rId10"/>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9" name="TekstSylinder 28"/>
          <p:cNvSpPr txBox="1"/>
          <p:nvPr>
            <p:custDataLst>
              <p:tags r:id="rId11"/>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Dixi2.jpg"/>
          <p:cNvPicPr>
            <a:picLocks noChangeAspect="1"/>
          </p:cNvPicPr>
          <p:nvPr>
            <p:custDataLst>
              <p:tags r:id="rId2"/>
            </p:custDataLst>
          </p:nvPr>
        </p:nvPicPr>
        <p:blipFill>
          <a:blip r:embed="rId10" cstate="print"/>
          <a:srcRect r="251" b="9212"/>
          <a:stretch>
            <a:fillRect/>
          </a:stretch>
        </p:blipFill>
        <p:spPr>
          <a:xfrm>
            <a:off x="0" y="0"/>
            <a:ext cx="9144002" cy="5661248"/>
          </a:xfrm>
          <a:prstGeom prst="rect">
            <a:avLst/>
          </a:prstGeom>
        </p:spPr>
      </p:pic>
      <p:sp>
        <p:nvSpPr>
          <p:cNvPr id="9" name="Rektangel 8"/>
          <p:cNvSpPr/>
          <p:nvPr>
            <p:custDataLst>
              <p:tags r:id="rId3"/>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p:nvSpPr>
        <p:spPr>
          <a:xfrm>
            <a:off x="7020272" y="2564904"/>
            <a:ext cx="1944216" cy="2880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p:cNvSpPr txBox="1"/>
          <p:nvPr>
            <p:custDataLst>
              <p:tags r:id="rId4"/>
            </p:custDataLst>
          </p:nvPr>
        </p:nvSpPr>
        <p:spPr>
          <a:xfrm>
            <a:off x="5004048" y="2564904"/>
            <a:ext cx="3848100" cy="677108"/>
          </a:xfrm>
          <a:prstGeom prst="rect">
            <a:avLst/>
          </a:prstGeom>
          <a:noFill/>
        </p:spPr>
        <p:txBody>
          <a:bodyPr vert="horz" rtlCol="0">
            <a:spAutoFit/>
          </a:bodyPr>
          <a:lstStyle/>
          <a:p>
            <a:pPr algn="r">
              <a:spcBef>
                <a:spcPct val="0"/>
              </a:spcBef>
              <a:spcAft>
                <a:spcPct val="0"/>
              </a:spcAft>
            </a:pPr>
            <a:r>
              <a:rPr lang="nb-NO" sz="3800" b="1" dirty="0" smtClean="0">
                <a:solidFill>
                  <a:schemeClr val="bg1"/>
                </a:solidFill>
                <a:latin typeface="Trebuchet MS"/>
              </a:rPr>
              <a:t>Skyld</a:t>
            </a:r>
            <a:endParaRPr lang="nb-NO" sz="3800" b="1" dirty="0">
              <a:solidFill>
                <a:schemeClr val="bg1"/>
              </a:solidFill>
              <a:latin typeface="Trebuchet MS"/>
            </a:endParaRPr>
          </a:p>
        </p:txBody>
      </p:sp>
      <p:pic>
        <p:nvPicPr>
          <p:cNvPr id="16" name="Bilde 15" descr="TNSgallup.png"/>
          <p:cNvPicPr>
            <a:picLocks noChangeAspect="1"/>
          </p:cNvPicPr>
          <p:nvPr>
            <p:custDataLst>
              <p:tags r:id="rId5"/>
            </p:custDataLst>
          </p:nvPr>
        </p:nvPicPr>
        <p:blipFill>
          <a:blip r:embed="rId11" cstate="print"/>
          <a:stretch>
            <a:fillRect/>
          </a:stretch>
        </p:blipFill>
        <p:spPr>
          <a:xfrm>
            <a:off x="139700" y="6337300"/>
            <a:ext cx="709188" cy="381000"/>
          </a:xfrm>
          <a:prstGeom prst="rect">
            <a:avLst/>
          </a:prstGeom>
        </p:spPr>
      </p:pic>
      <p:sp>
        <p:nvSpPr>
          <p:cNvPr id="20" name="TekstSylinder 19"/>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34</a:t>
            </a:r>
            <a:endParaRPr lang="nb-NO" sz="1200">
              <a:solidFill>
                <a:srgbClr val="000000"/>
              </a:solidFill>
              <a:latin typeface="Arial"/>
            </a:endParaRPr>
          </a:p>
        </p:txBody>
      </p:sp>
      <p:cxnSp>
        <p:nvCxnSpPr>
          <p:cNvPr id="21" name="Rett linje 20"/>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2" name="TekstSylinder 21"/>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Skyld</a:t>
            </a:r>
            <a:endParaRPr lang="nb-NO" dirty="0"/>
          </a:p>
        </p:txBody>
      </p:sp>
      <p:sp>
        <p:nvSpPr>
          <p:cNvPr id="4" name="TekstSylinder 3"/>
          <p:cNvSpPr txBox="1"/>
          <p:nvPr>
            <p:custDataLst>
              <p:tags r:id="rId3"/>
            </p:custDataLst>
          </p:nvPr>
        </p:nvSpPr>
        <p:spPr>
          <a:xfrm>
            <a:off x="323528" y="5949280"/>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395536" y="1124744"/>
          <a:ext cx="8496943" cy="4584700"/>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919753"/>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jente er alene hjemme med sin far/mannlig slektning og blir utsatt for overgrep/voldtekt. </a:t>
            </a:r>
            <a:r>
              <a:rPr lang="nb-NO" sz="1200" u="sng" dirty="0" smtClean="0">
                <a:latin typeface="Trebuchet MS" pitchFamily="34" charset="0"/>
              </a:rPr>
              <a:t>Hvem er mest skyld i at overgrep skjer?</a:t>
            </a:r>
            <a:endParaRPr lang="nb-NO" sz="1200" u="sng" dirty="0">
              <a:latin typeface="Trebuchet MS" pitchFamily="34" charset="0"/>
            </a:endParaRPr>
          </a:p>
        </p:txBody>
      </p:sp>
      <p:pic>
        <p:nvPicPr>
          <p:cNvPr id="18" name="Bilde 17"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2" name="TekstSylinder 21"/>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35</a:t>
            </a:r>
            <a:endParaRPr lang="nb-NO" sz="1200">
              <a:solidFill>
                <a:srgbClr val="000000"/>
              </a:solidFill>
              <a:latin typeface="Arial"/>
            </a:endParaRPr>
          </a:p>
        </p:txBody>
      </p:sp>
      <p:cxnSp>
        <p:nvCxnSpPr>
          <p:cNvPr id="23" name="Rett linje 22"/>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custDataLst>
              <p:tags r:id="rId2"/>
            </p:custDataLst>
          </p:nvPr>
        </p:nvSpPr>
        <p:spPr>
          <a:xfrm>
            <a:off x="395536" y="188640"/>
            <a:ext cx="8384400" cy="518400"/>
          </a:xfrm>
        </p:spPr>
        <p:txBody>
          <a:bodyPr/>
          <a:lstStyle/>
          <a:p>
            <a:r>
              <a:rPr lang="nb-NO" dirty="0" smtClean="0"/>
              <a:t>Mediedekningen</a:t>
            </a:r>
            <a:endParaRPr lang="nb-NO" dirty="0"/>
          </a:p>
        </p:txBody>
      </p:sp>
      <p:sp>
        <p:nvSpPr>
          <p:cNvPr id="5" name="Rektangel 4"/>
          <p:cNvSpPr/>
          <p:nvPr>
            <p:custDataLst>
              <p:tags r:id="rId3"/>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descr="TNSgallup.png"/>
          <p:cNvPicPr>
            <a:picLocks noChangeAspect="1"/>
          </p:cNvPicPr>
          <p:nvPr>
            <p:custDataLst>
              <p:tags r:id="rId4"/>
            </p:custDataLst>
          </p:nvPr>
        </p:nvPicPr>
        <p:blipFill>
          <a:blip r:embed="rId8" cstate="print"/>
          <a:stretch>
            <a:fillRect/>
          </a:stretch>
        </p:blipFill>
        <p:spPr>
          <a:xfrm>
            <a:off x="139700" y="6337300"/>
            <a:ext cx="709188" cy="381000"/>
          </a:xfrm>
          <a:prstGeom prst="rect">
            <a:avLst/>
          </a:prstGeom>
        </p:spPr>
      </p:pic>
      <p:cxnSp>
        <p:nvCxnSpPr>
          <p:cNvPr id="23" name="Rett linje 22"/>
          <p:cNvCxnSpPr/>
          <p:nvPr>
            <p:custDataLst>
              <p:tags r:id="rId5"/>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6"/>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
        <p:nvSpPr>
          <p:cNvPr id="15" name="TekstSylinder 14"/>
          <p:cNvSpPr txBox="1"/>
          <p:nvPr/>
        </p:nvSpPr>
        <p:spPr>
          <a:xfrm>
            <a:off x="683568" y="1700808"/>
            <a:ext cx="7056784" cy="923330"/>
          </a:xfrm>
          <a:prstGeom prst="rect">
            <a:avLst/>
          </a:prstGeom>
          <a:noFill/>
        </p:spPr>
        <p:txBody>
          <a:bodyPr wrap="square" rtlCol="0">
            <a:spAutoFit/>
          </a:bodyPr>
          <a:lstStyle/>
          <a:p>
            <a:r>
              <a:rPr lang="nb-NO" dirty="0" smtClean="0">
                <a:solidFill>
                  <a:srgbClr val="FF0000"/>
                </a:solidFill>
              </a:rPr>
              <a:t>Her vil det komme inn en trendkurve over hvor ofte ordene ”voldtekt” og ”overgrepsvoldtekt er nevnt i hhv redaksjonelle og sosiale medier!!!!</a:t>
            </a:r>
            <a:endParaRPr lang="nb-NO" dirty="0">
              <a:solidFill>
                <a:srgbClr val="FF0000"/>
              </a:solidFill>
            </a:endParaRPr>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Skyld</a:t>
            </a:r>
            <a:endParaRPr lang="nb-NO" dirty="0"/>
          </a:p>
        </p:txBody>
      </p:sp>
      <p:sp>
        <p:nvSpPr>
          <p:cNvPr id="4" name="TekstSylinder 3"/>
          <p:cNvSpPr txBox="1"/>
          <p:nvPr>
            <p:custDataLst>
              <p:tags r:id="rId3"/>
            </p:custDataLst>
          </p:nvPr>
        </p:nvSpPr>
        <p:spPr>
          <a:xfrm>
            <a:off x="323528" y="5949280"/>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395536" y="1124744"/>
          <a:ext cx="8496943" cy="4584700"/>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919753"/>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kvinne er alene hjemme med sin mann/mannlig bekjent og blir utsatt for overgrep/voldtekt. </a:t>
            </a:r>
            <a:r>
              <a:rPr lang="nb-NO" sz="1200" u="sng" dirty="0" smtClean="0">
                <a:latin typeface="Trebuchet MS" pitchFamily="34" charset="0"/>
              </a:rPr>
              <a:t>Hvem er mest skyld i at overgrep skjer?</a:t>
            </a:r>
            <a:endParaRPr lang="nb-NO" sz="1200" u="sng" dirty="0">
              <a:latin typeface="Trebuchet MS" pitchFamily="34" charset="0"/>
            </a:endParaRPr>
          </a:p>
        </p:txBody>
      </p:sp>
      <p:pic>
        <p:nvPicPr>
          <p:cNvPr id="18" name="Bilde 17"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2" name="TekstSylinder 21"/>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36</a:t>
            </a:r>
            <a:endParaRPr lang="nb-NO" sz="1200">
              <a:solidFill>
                <a:srgbClr val="000000"/>
              </a:solidFill>
              <a:latin typeface="Arial"/>
            </a:endParaRPr>
          </a:p>
        </p:txBody>
      </p:sp>
      <p:cxnSp>
        <p:nvCxnSpPr>
          <p:cNvPr id="23" name="Rett linje 22"/>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Skyld</a:t>
            </a:r>
            <a:endParaRPr lang="nb-NO" dirty="0"/>
          </a:p>
        </p:txBody>
      </p:sp>
      <p:sp>
        <p:nvSpPr>
          <p:cNvPr id="4" name="TekstSylinder 3"/>
          <p:cNvSpPr txBox="1"/>
          <p:nvPr>
            <p:custDataLst>
              <p:tags r:id="rId3"/>
            </p:custDataLst>
          </p:nvPr>
        </p:nvSpPr>
        <p:spPr>
          <a:xfrm>
            <a:off x="323528" y="5949280"/>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395536" y="1124744"/>
          <a:ext cx="8496943" cy="4584700"/>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908720"/>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edru jente/kvinne går alene ute sent på kvelden eller natten og blir utsatt for overgrep/voldtekt. </a:t>
            </a:r>
            <a:r>
              <a:rPr lang="nb-NO" sz="1200" u="sng" dirty="0" smtClean="0">
                <a:latin typeface="Trebuchet MS" pitchFamily="34" charset="0"/>
              </a:rPr>
              <a:t>Hvem er mest skyld i at overgrep skjer?</a:t>
            </a:r>
            <a:endParaRPr lang="nb-NO" sz="1200" u="sng" dirty="0">
              <a:latin typeface="Trebuchet MS" pitchFamily="34" charset="0"/>
            </a:endParaRPr>
          </a:p>
        </p:txBody>
      </p:sp>
      <p:sp>
        <p:nvSpPr>
          <p:cNvPr id="12" name="Rektangel 11"/>
          <p:cNvSpPr/>
          <p:nvPr/>
        </p:nvSpPr>
        <p:spPr>
          <a:xfrm>
            <a:off x="395536" y="3140968"/>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edru gutt/mann går alene ute sent på kvelden eller natten og blir utsatt for overgrep/voldtekt. </a:t>
            </a:r>
            <a:r>
              <a:rPr lang="nb-NO" sz="1200" u="sng" dirty="0" smtClean="0">
                <a:latin typeface="Trebuchet MS" pitchFamily="34" charset="0"/>
              </a:rPr>
              <a:t>Hvem er mest skyld i at overgrep skjer?</a:t>
            </a:r>
            <a:endParaRPr lang="nb-NO" sz="1200" u="sng" dirty="0">
              <a:latin typeface="Trebuchet MS" pitchFamily="34" charset="0"/>
            </a:endParaRPr>
          </a:p>
        </p:txBody>
      </p:sp>
      <p:pic>
        <p:nvPicPr>
          <p:cNvPr id="20" name="Bilde 19"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4" name="TekstSylinder 23"/>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38</a:t>
            </a:r>
            <a:endParaRPr lang="nb-NO" sz="1200">
              <a:solidFill>
                <a:srgbClr val="000000"/>
              </a:solidFill>
              <a:latin typeface="Arial"/>
            </a:endParaRPr>
          </a:p>
        </p:txBody>
      </p:sp>
      <p:cxnSp>
        <p:nvCxnSpPr>
          <p:cNvPr id="25" name="Rett linje 24"/>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Skyld</a:t>
            </a:r>
            <a:endParaRPr lang="nb-NO" dirty="0"/>
          </a:p>
        </p:txBody>
      </p:sp>
      <p:sp>
        <p:nvSpPr>
          <p:cNvPr id="4" name="TekstSylinder 3"/>
          <p:cNvSpPr txBox="1"/>
          <p:nvPr>
            <p:custDataLst>
              <p:tags r:id="rId3"/>
            </p:custDataLst>
          </p:nvPr>
        </p:nvSpPr>
        <p:spPr>
          <a:xfrm>
            <a:off x="323528" y="5949280"/>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395536" y="1124744"/>
          <a:ext cx="8496943" cy="4584700"/>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919753"/>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beruset kvinne går alene ute sent på kvelden eller natten og blir utsatt for overgrep/voldtekt . </a:t>
            </a:r>
            <a:r>
              <a:rPr lang="nb-NO" sz="1200" u="sng" dirty="0" smtClean="0">
                <a:latin typeface="Trebuchet MS" pitchFamily="34" charset="0"/>
              </a:rPr>
              <a:t>Hvem er mest skyld i at overgrep skjer?</a:t>
            </a:r>
            <a:endParaRPr lang="nb-NO" sz="1200" u="sng" dirty="0">
              <a:latin typeface="Trebuchet MS" pitchFamily="34" charset="0"/>
            </a:endParaRPr>
          </a:p>
        </p:txBody>
      </p:sp>
      <p:pic>
        <p:nvPicPr>
          <p:cNvPr id="18" name="Bilde 17"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2" name="TekstSylinder 21"/>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39</a:t>
            </a:r>
            <a:endParaRPr lang="nb-NO" sz="1200">
              <a:solidFill>
                <a:srgbClr val="000000"/>
              </a:solidFill>
              <a:latin typeface="Arial"/>
            </a:endParaRPr>
          </a:p>
        </p:txBody>
      </p:sp>
      <p:cxnSp>
        <p:nvCxnSpPr>
          <p:cNvPr id="23" name="Rett linje 22"/>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Skyld</a:t>
            </a:r>
            <a:endParaRPr lang="nb-NO" dirty="0"/>
          </a:p>
        </p:txBody>
      </p:sp>
      <p:sp>
        <p:nvSpPr>
          <p:cNvPr id="4" name="TekstSylinder 3"/>
          <p:cNvSpPr txBox="1"/>
          <p:nvPr>
            <p:custDataLst>
              <p:tags r:id="rId3"/>
            </p:custDataLst>
          </p:nvPr>
        </p:nvSpPr>
        <p:spPr>
          <a:xfrm>
            <a:off x="323528" y="5949280"/>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395536" y="1124744"/>
          <a:ext cx="8496943" cy="4584700"/>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3861048"/>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beruset kvinne blir alene med en person hun har møtt på byen hjem på fest og blir utsatt for overgrep/voldtekt . </a:t>
            </a:r>
            <a:r>
              <a:rPr lang="nb-NO" sz="1200" u="sng" dirty="0" smtClean="0">
                <a:latin typeface="Trebuchet MS" pitchFamily="34" charset="0"/>
              </a:rPr>
              <a:t>Hvem er mest skyld i at overgrep skjer?</a:t>
            </a:r>
            <a:endParaRPr lang="nb-NO" sz="1200" u="sng" dirty="0">
              <a:latin typeface="Trebuchet MS" pitchFamily="34" charset="0"/>
            </a:endParaRPr>
          </a:p>
        </p:txBody>
      </p:sp>
      <p:sp>
        <p:nvSpPr>
          <p:cNvPr id="12" name="Rektangel 11"/>
          <p:cNvSpPr/>
          <p:nvPr/>
        </p:nvSpPr>
        <p:spPr>
          <a:xfrm>
            <a:off x="395536" y="2492896"/>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edru kvinne blir med en ukjent person hun har møtt på byen hjem på fest og blir utsatt for overgrep/voldtekt . </a:t>
            </a:r>
            <a:r>
              <a:rPr lang="nb-NO" sz="1200" u="sng" dirty="0" smtClean="0">
                <a:latin typeface="Trebuchet MS" pitchFamily="34" charset="0"/>
              </a:rPr>
              <a:t>Hvem er mest skyld i at overgrep skjer?</a:t>
            </a:r>
            <a:endParaRPr lang="nb-NO" sz="1200" u="sng" dirty="0">
              <a:latin typeface="Trebuchet MS" pitchFamily="34" charset="0"/>
            </a:endParaRPr>
          </a:p>
        </p:txBody>
      </p:sp>
      <p:sp>
        <p:nvSpPr>
          <p:cNvPr id="13" name="Rektangel 12"/>
          <p:cNvSpPr/>
          <p:nvPr/>
        </p:nvSpPr>
        <p:spPr>
          <a:xfrm>
            <a:off x="395536" y="919753"/>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utfordrende kledd, overstadig beruset kvinne går alene ute på natten og blir utsatt for overgrep/voldtekt . </a:t>
            </a:r>
            <a:r>
              <a:rPr lang="nb-NO" sz="1200" u="sng" dirty="0" smtClean="0">
                <a:latin typeface="Trebuchet MS" pitchFamily="34" charset="0"/>
              </a:rPr>
              <a:t>Hvem er mest skyld i at overgrep skjer?</a:t>
            </a:r>
            <a:endParaRPr lang="nb-NO" sz="1200" u="sng" dirty="0">
              <a:latin typeface="Trebuchet MS" pitchFamily="34" charset="0"/>
            </a:endParaRPr>
          </a:p>
        </p:txBody>
      </p:sp>
      <p:pic>
        <p:nvPicPr>
          <p:cNvPr id="21" name="Bilde 20"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5" name="TekstSylinder 24"/>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40</a:t>
            </a:r>
            <a:endParaRPr lang="nb-NO" sz="1200">
              <a:solidFill>
                <a:srgbClr val="000000"/>
              </a:solidFill>
              <a:latin typeface="Arial"/>
            </a:endParaRPr>
          </a:p>
        </p:txBody>
      </p:sp>
      <p:cxnSp>
        <p:nvCxnSpPr>
          <p:cNvPr id="26" name="Rett linje 25"/>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7" name="TekstSylinder 26"/>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Skyld</a:t>
            </a:r>
            <a:endParaRPr lang="nb-NO" dirty="0"/>
          </a:p>
        </p:txBody>
      </p:sp>
      <p:sp>
        <p:nvSpPr>
          <p:cNvPr id="4" name="TekstSylinder 3"/>
          <p:cNvSpPr txBox="1"/>
          <p:nvPr>
            <p:custDataLst>
              <p:tags r:id="rId3"/>
            </p:custDataLst>
          </p:nvPr>
        </p:nvSpPr>
        <p:spPr>
          <a:xfrm>
            <a:off x="323528" y="5949280"/>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395536" y="1124744"/>
          <a:ext cx="8496943" cy="4584700"/>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919753"/>
            <a:ext cx="8496944" cy="276999"/>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edru mann er på fest og blir utsatt for overgrep/voldtekt . </a:t>
            </a:r>
            <a:r>
              <a:rPr lang="nb-NO" sz="1200" u="sng" dirty="0" smtClean="0">
                <a:latin typeface="Trebuchet MS" pitchFamily="34" charset="0"/>
              </a:rPr>
              <a:t>Hvem er mest skyld i at overgrep skjer?</a:t>
            </a:r>
            <a:endParaRPr lang="nb-NO" sz="1200" u="sng" dirty="0">
              <a:latin typeface="Trebuchet MS" pitchFamily="34" charset="0"/>
            </a:endParaRPr>
          </a:p>
        </p:txBody>
      </p:sp>
      <p:pic>
        <p:nvPicPr>
          <p:cNvPr id="18" name="Bilde 17"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2" name="TekstSylinder 21"/>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41</a:t>
            </a:r>
            <a:endParaRPr lang="nb-NO" sz="1200">
              <a:solidFill>
                <a:srgbClr val="000000"/>
              </a:solidFill>
              <a:latin typeface="Arial"/>
            </a:endParaRPr>
          </a:p>
        </p:txBody>
      </p:sp>
      <p:cxnSp>
        <p:nvCxnSpPr>
          <p:cNvPr id="23" name="Rett linje 22"/>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Skyld</a:t>
            </a:r>
            <a:endParaRPr lang="nb-NO" dirty="0"/>
          </a:p>
        </p:txBody>
      </p:sp>
      <p:sp>
        <p:nvSpPr>
          <p:cNvPr id="4" name="TekstSylinder 3"/>
          <p:cNvSpPr txBox="1"/>
          <p:nvPr>
            <p:custDataLst>
              <p:tags r:id="rId3"/>
            </p:custDataLst>
          </p:nvPr>
        </p:nvSpPr>
        <p:spPr>
          <a:xfrm>
            <a:off x="323528" y="5949280"/>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395536" y="1124744"/>
          <a:ext cx="8496943" cy="4584700"/>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3861048"/>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beruset kvinne blir utsatt for overgrep/voldtekt av en person hun har vært på date med . </a:t>
            </a:r>
            <a:r>
              <a:rPr lang="nb-NO" sz="1200" u="sng" dirty="0" smtClean="0">
                <a:latin typeface="Trebuchet MS" pitchFamily="34" charset="0"/>
              </a:rPr>
              <a:t>Hvem er mest skyld i at overgrep skjer?</a:t>
            </a:r>
            <a:endParaRPr lang="nb-NO" sz="1200" u="sng" dirty="0">
              <a:latin typeface="Trebuchet MS" pitchFamily="34" charset="0"/>
            </a:endParaRPr>
          </a:p>
        </p:txBody>
      </p:sp>
      <p:sp>
        <p:nvSpPr>
          <p:cNvPr id="12" name="Rektangel 11"/>
          <p:cNvSpPr/>
          <p:nvPr/>
        </p:nvSpPr>
        <p:spPr>
          <a:xfrm>
            <a:off x="395536" y="2492896"/>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edru kvinne blir utsatt for overgrep/voldtekt av en person hun har vært på date med. </a:t>
            </a:r>
            <a:r>
              <a:rPr lang="nb-NO" sz="1200" u="sng" dirty="0" smtClean="0">
                <a:latin typeface="Trebuchet MS" pitchFamily="34" charset="0"/>
              </a:rPr>
              <a:t>Hvem er mest skyld i at overgrep skjer?</a:t>
            </a:r>
            <a:endParaRPr lang="nb-NO" sz="1200" u="sng" dirty="0">
              <a:latin typeface="Trebuchet MS" pitchFamily="34" charset="0"/>
            </a:endParaRPr>
          </a:p>
        </p:txBody>
      </p:sp>
      <p:sp>
        <p:nvSpPr>
          <p:cNvPr id="13" name="Rektangel 12"/>
          <p:cNvSpPr/>
          <p:nvPr/>
        </p:nvSpPr>
        <p:spPr>
          <a:xfrm>
            <a:off x="395536" y="919753"/>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beruset kvinne blir sammen med venner med en person hun har møtt på byen hjem på fest og blir utsatt for overgrep/voldtekt . </a:t>
            </a:r>
            <a:r>
              <a:rPr lang="nb-NO" sz="1200" u="sng" dirty="0" smtClean="0">
                <a:latin typeface="Trebuchet MS" pitchFamily="34" charset="0"/>
              </a:rPr>
              <a:t>Hvem er mest skyld i at overgrep skjer?</a:t>
            </a:r>
            <a:endParaRPr lang="nb-NO" sz="1200" u="sng" dirty="0">
              <a:latin typeface="Trebuchet MS" pitchFamily="34" charset="0"/>
            </a:endParaRPr>
          </a:p>
        </p:txBody>
      </p:sp>
      <p:pic>
        <p:nvPicPr>
          <p:cNvPr id="21" name="Bilde 20"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5" name="TekstSylinder 24"/>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42</a:t>
            </a:r>
            <a:endParaRPr lang="nb-NO" sz="1200">
              <a:solidFill>
                <a:srgbClr val="000000"/>
              </a:solidFill>
              <a:latin typeface="Arial"/>
            </a:endParaRPr>
          </a:p>
        </p:txBody>
      </p:sp>
      <p:cxnSp>
        <p:nvCxnSpPr>
          <p:cNvPr id="26" name="Rett linje 25"/>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7" name="TekstSylinder 26"/>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Skyld</a:t>
            </a:r>
            <a:endParaRPr lang="nb-NO" dirty="0"/>
          </a:p>
        </p:txBody>
      </p:sp>
      <p:sp>
        <p:nvSpPr>
          <p:cNvPr id="4" name="TekstSylinder 3"/>
          <p:cNvSpPr txBox="1"/>
          <p:nvPr>
            <p:custDataLst>
              <p:tags r:id="rId3"/>
            </p:custDataLst>
          </p:nvPr>
        </p:nvSpPr>
        <p:spPr>
          <a:xfrm>
            <a:off x="323528" y="5949280"/>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395536" y="1124744"/>
          <a:ext cx="8496943" cy="4584700"/>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919753"/>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kvinne blir utsatt for overgrep/voldtekt i forbindelse med at hun tar pirattaxi. </a:t>
            </a:r>
            <a:r>
              <a:rPr lang="nb-NO" sz="1200" u="sng" dirty="0" smtClean="0">
                <a:latin typeface="Trebuchet MS" pitchFamily="34" charset="0"/>
              </a:rPr>
              <a:t>Hvem er mest skyld i at overgrep skjer?</a:t>
            </a:r>
            <a:endParaRPr lang="nb-NO" sz="1200" u="sng" dirty="0">
              <a:latin typeface="Trebuchet MS" pitchFamily="34" charset="0"/>
            </a:endParaRPr>
          </a:p>
        </p:txBody>
      </p:sp>
      <p:pic>
        <p:nvPicPr>
          <p:cNvPr id="18" name="Bilde 17"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2" name="TekstSylinder 21"/>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43</a:t>
            </a:r>
            <a:endParaRPr lang="nb-NO" sz="1200">
              <a:solidFill>
                <a:srgbClr val="000000"/>
              </a:solidFill>
              <a:latin typeface="Arial"/>
            </a:endParaRPr>
          </a:p>
        </p:txBody>
      </p:sp>
      <p:cxnSp>
        <p:nvCxnSpPr>
          <p:cNvPr id="23" name="Rett linje 22"/>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Dixi2.jpg"/>
          <p:cNvPicPr>
            <a:picLocks noChangeAspect="1"/>
          </p:cNvPicPr>
          <p:nvPr>
            <p:custDataLst>
              <p:tags r:id="rId2"/>
            </p:custDataLst>
          </p:nvPr>
        </p:nvPicPr>
        <p:blipFill>
          <a:blip r:embed="rId10" cstate="print"/>
          <a:srcRect r="251" b="9212"/>
          <a:stretch>
            <a:fillRect/>
          </a:stretch>
        </p:blipFill>
        <p:spPr>
          <a:xfrm>
            <a:off x="0" y="0"/>
            <a:ext cx="9144002" cy="5661248"/>
          </a:xfrm>
          <a:prstGeom prst="rect">
            <a:avLst/>
          </a:prstGeom>
        </p:spPr>
      </p:pic>
      <p:sp>
        <p:nvSpPr>
          <p:cNvPr id="9" name="Rektangel 8"/>
          <p:cNvSpPr/>
          <p:nvPr>
            <p:custDataLst>
              <p:tags r:id="rId3"/>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p:nvSpPr>
        <p:spPr>
          <a:xfrm>
            <a:off x="7020272" y="2564904"/>
            <a:ext cx="1944216" cy="2880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kstSylinder 1"/>
          <p:cNvSpPr txBox="1"/>
          <p:nvPr>
            <p:custDataLst>
              <p:tags r:id="rId4"/>
            </p:custDataLst>
          </p:nvPr>
        </p:nvSpPr>
        <p:spPr>
          <a:xfrm>
            <a:off x="5004048" y="2564904"/>
            <a:ext cx="3848100" cy="677108"/>
          </a:xfrm>
          <a:prstGeom prst="rect">
            <a:avLst/>
          </a:prstGeom>
          <a:noFill/>
        </p:spPr>
        <p:txBody>
          <a:bodyPr vert="horz" rtlCol="0">
            <a:spAutoFit/>
          </a:bodyPr>
          <a:lstStyle/>
          <a:p>
            <a:pPr algn="r">
              <a:spcBef>
                <a:spcPct val="0"/>
              </a:spcBef>
              <a:spcAft>
                <a:spcPct val="0"/>
              </a:spcAft>
            </a:pPr>
            <a:r>
              <a:rPr lang="nb-NO" sz="3800" b="1" dirty="0" smtClean="0">
                <a:solidFill>
                  <a:schemeClr val="bg1"/>
                </a:solidFill>
                <a:latin typeface="Trebuchet MS"/>
              </a:rPr>
              <a:t>Skam</a:t>
            </a:r>
            <a:endParaRPr lang="nb-NO" sz="3800" b="1" dirty="0">
              <a:solidFill>
                <a:schemeClr val="bg1"/>
              </a:solidFill>
              <a:latin typeface="Trebuchet MS"/>
            </a:endParaRPr>
          </a:p>
        </p:txBody>
      </p:sp>
      <p:pic>
        <p:nvPicPr>
          <p:cNvPr id="18" name="Bilde 17" descr="TNSgallup.png"/>
          <p:cNvPicPr>
            <a:picLocks noChangeAspect="1"/>
          </p:cNvPicPr>
          <p:nvPr>
            <p:custDataLst>
              <p:tags r:id="rId5"/>
            </p:custDataLst>
          </p:nvPr>
        </p:nvPicPr>
        <p:blipFill>
          <a:blip r:embed="rId11" cstate="print"/>
          <a:stretch>
            <a:fillRect/>
          </a:stretch>
        </p:blipFill>
        <p:spPr>
          <a:xfrm>
            <a:off x="139700" y="6337300"/>
            <a:ext cx="709188" cy="381000"/>
          </a:xfrm>
          <a:prstGeom prst="rect">
            <a:avLst/>
          </a:prstGeom>
        </p:spPr>
      </p:pic>
      <p:sp>
        <p:nvSpPr>
          <p:cNvPr id="22" name="TekstSylinder 21"/>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44</a:t>
            </a:r>
            <a:endParaRPr lang="nb-NO" sz="1200">
              <a:solidFill>
                <a:srgbClr val="000000"/>
              </a:solidFill>
              <a:latin typeface="Arial"/>
            </a:endParaRPr>
          </a:p>
        </p:txBody>
      </p:sp>
      <p:cxnSp>
        <p:nvCxnSpPr>
          <p:cNvPr id="23" name="Rett linje 22"/>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Skam</a:t>
            </a:r>
            <a:endParaRPr lang="nb-NO" dirty="0"/>
          </a:p>
        </p:txBody>
      </p:sp>
      <p:sp>
        <p:nvSpPr>
          <p:cNvPr id="4" name="TekstSylinder 3"/>
          <p:cNvSpPr txBox="1"/>
          <p:nvPr>
            <p:custDataLst>
              <p:tags r:id="rId3"/>
            </p:custDataLst>
          </p:nvPr>
        </p:nvSpPr>
        <p:spPr>
          <a:xfrm>
            <a:off x="323528" y="5949280"/>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395536" y="1124744"/>
          <a:ext cx="8496943" cy="4584700"/>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3068960"/>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gutt</a:t>
            </a:r>
            <a:r>
              <a:rPr lang="nb-NO" sz="1200" dirty="0" smtClean="0">
                <a:latin typeface="Trebuchet MS" pitchFamily="34" charset="0"/>
              </a:rPr>
              <a:t> er alene hjemme med sin mor/kvinnelig slektning og blir utsatt for overgrep/voldtekt. </a:t>
            </a:r>
            <a:r>
              <a:rPr lang="nb-NO" sz="1200" u="sng" dirty="0" smtClean="0">
                <a:latin typeface="Trebuchet MS" pitchFamily="34" charset="0"/>
              </a:rPr>
              <a:t>I hvilken grad mener du en gutt/mann som er blitt utsatt for voldtekt i følgende situasjoner har grunn til å føle skam?</a:t>
            </a:r>
            <a:endParaRPr lang="nb-NO" sz="1200" u="sng" dirty="0">
              <a:latin typeface="Trebuchet MS" pitchFamily="34" charset="0"/>
            </a:endParaRPr>
          </a:p>
        </p:txBody>
      </p:sp>
      <p:sp>
        <p:nvSpPr>
          <p:cNvPr id="12" name="Rektangel 11"/>
          <p:cNvSpPr/>
          <p:nvPr/>
        </p:nvSpPr>
        <p:spPr>
          <a:xfrm>
            <a:off x="395536" y="2087700"/>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kvinne</a:t>
            </a:r>
            <a:r>
              <a:rPr lang="nb-NO" sz="1200" dirty="0" smtClean="0">
                <a:latin typeface="Trebuchet MS" pitchFamily="34" charset="0"/>
              </a:rPr>
              <a:t> er alene hjemme med sin mann/mannlig bekjent og blir utsatt for overgrep/voldtekt. </a:t>
            </a:r>
            <a:r>
              <a:rPr lang="nb-NO" sz="1200" u="sng" dirty="0" smtClean="0">
                <a:latin typeface="Trebuchet MS" pitchFamily="34" charset="0"/>
              </a:rPr>
              <a:t>I hvilken grad mener du en kvinne som er blitt utsatt for voldtekt i følgende situasjoner har grunn til å føle skam?</a:t>
            </a:r>
            <a:endParaRPr lang="nb-NO" sz="1200" u="sng" dirty="0">
              <a:latin typeface="Trebuchet MS" pitchFamily="34" charset="0"/>
            </a:endParaRPr>
          </a:p>
        </p:txBody>
      </p:sp>
      <p:sp>
        <p:nvSpPr>
          <p:cNvPr id="13" name="Rektangel 12"/>
          <p:cNvSpPr/>
          <p:nvPr/>
        </p:nvSpPr>
        <p:spPr>
          <a:xfrm>
            <a:off x="395536" y="919753"/>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jente</a:t>
            </a:r>
            <a:r>
              <a:rPr lang="nb-NO" sz="1200" dirty="0" smtClean="0">
                <a:latin typeface="Trebuchet MS" pitchFamily="34" charset="0"/>
              </a:rPr>
              <a:t> er alene hjemme med sin far/mannlig slektning og blir utsatt for overgrep/voldtekt. </a:t>
            </a:r>
            <a:r>
              <a:rPr lang="nb-NO" sz="1200" u="sng" dirty="0" smtClean="0">
                <a:latin typeface="Trebuchet MS" pitchFamily="34" charset="0"/>
              </a:rPr>
              <a:t>I hvilken grad mener du en kvinne som er blitt utsatt for voldtekt i følgende situasjoner har grunn til å føle skam?</a:t>
            </a:r>
            <a:endParaRPr lang="nb-NO" sz="1200" u="sng" dirty="0">
              <a:latin typeface="Trebuchet MS" pitchFamily="34" charset="0"/>
            </a:endParaRPr>
          </a:p>
        </p:txBody>
      </p:sp>
      <p:sp>
        <p:nvSpPr>
          <p:cNvPr id="14" name="Rektangel 13"/>
          <p:cNvSpPr/>
          <p:nvPr/>
        </p:nvSpPr>
        <p:spPr>
          <a:xfrm>
            <a:off x="395536" y="4149080"/>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gutt</a:t>
            </a:r>
            <a:r>
              <a:rPr lang="nb-NO" sz="1200" dirty="0" smtClean="0">
                <a:latin typeface="Trebuchet MS" pitchFamily="34" charset="0"/>
              </a:rPr>
              <a:t> er alene hjemme med sin far/mannlig slektning og blir utsatt for overgrep/voldtekt . </a:t>
            </a:r>
            <a:r>
              <a:rPr lang="nb-NO" sz="1200" u="sng" dirty="0" smtClean="0">
                <a:latin typeface="Trebuchet MS" pitchFamily="34" charset="0"/>
              </a:rPr>
              <a:t>I hvilken grad mener du en gutt/mann som er blitt utsatt for voldtekt i følgende situasjoner har grunn til å føle skam?</a:t>
            </a:r>
            <a:endParaRPr lang="nb-NO" sz="1200" u="sng" dirty="0">
              <a:latin typeface="Trebuchet MS" pitchFamily="34" charset="0"/>
            </a:endParaRPr>
          </a:p>
        </p:txBody>
      </p:sp>
      <p:pic>
        <p:nvPicPr>
          <p:cNvPr id="22" name="Bilde 21"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6" name="TekstSylinder 25"/>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45</a:t>
            </a:r>
            <a:endParaRPr lang="nb-NO" sz="1200">
              <a:solidFill>
                <a:srgbClr val="000000"/>
              </a:solidFill>
              <a:latin typeface="Arial"/>
            </a:endParaRPr>
          </a:p>
        </p:txBody>
      </p:sp>
      <p:cxnSp>
        <p:nvCxnSpPr>
          <p:cNvPr id="27" name="Rett linje 26"/>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8" name="TekstSylinder 27"/>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Skam</a:t>
            </a:r>
            <a:endParaRPr lang="nb-NO" dirty="0"/>
          </a:p>
        </p:txBody>
      </p:sp>
      <p:sp>
        <p:nvSpPr>
          <p:cNvPr id="4" name="TekstSylinder 3"/>
          <p:cNvSpPr txBox="1"/>
          <p:nvPr>
            <p:custDataLst>
              <p:tags r:id="rId3"/>
            </p:custDataLst>
          </p:nvPr>
        </p:nvSpPr>
        <p:spPr>
          <a:xfrm>
            <a:off x="323528" y="5949280"/>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395536" y="1124744"/>
          <a:ext cx="8496943" cy="4584700"/>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3068960"/>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edru mann </a:t>
            </a:r>
            <a:r>
              <a:rPr lang="nb-NO" sz="1200" dirty="0" smtClean="0">
                <a:latin typeface="Trebuchet MS" pitchFamily="34" charset="0"/>
              </a:rPr>
              <a:t>er på fest og blir utsatt for overgrep/voldtekt. </a:t>
            </a:r>
            <a:r>
              <a:rPr lang="nb-NO" sz="1200" u="sng" dirty="0" smtClean="0">
                <a:latin typeface="Trebuchet MS" pitchFamily="34" charset="0"/>
              </a:rPr>
              <a:t>I hvilken grad mener du en gutt/mann som er blitt utsatt for voldtekt i følgende situasjoner har grunn til å føle skam?</a:t>
            </a:r>
            <a:endParaRPr lang="nb-NO" sz="1200" u="sng" dirty="0">
              <a:latin typeface="Trebuchet MS" pitchFamily="34" charset="0"/>
            </a:endParaRPr>
          </a:p>
        </p:txBody>
      </p:sp>
      <p:sp>
        <p:nvSpPr>
          <p:cNvPr id="12" name="Rektangel 11"/>
          <p:cNvSpPr/>
          <p:nvPr/>
        </p:nvSpPr>
        <p:spPr>
          <a:xfrm>
            <a:off x="395536" y="2087700"/>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beruset mann </a:t>
            </a:r>
            <a:r>
              <a:rPr lang="nb-NO" sz="1200" dirty="0" smtClean="0">
                <a:latin typeface="Trebuchet MS" pitchFamily="34" charset="0"/>
              </a:rPr>
              <a:t>går alene ute sent på kvelden eller natten og blir utsatt for overgrep/voldtekt. </a:t>
            </a:r>
            <a:r>
              <a:rPr lang="nb-NO" sz="1200" u="sng" dirty="0" smtClean="0">
                <a:latin typeface="Trebuchet MS" pitchFamily="34" charset="0"/>
              </a:rPr>
              <a:t>I hvilken grad mener du en gutt/mann som er blitt utsatt for voldtekt i følgende situasjoner har grunn til å føle skam?</a:t>
            </a:r>
            <a:endParaRPr lang="nb-NO" sz="1200" u="sng" dirty="0">
              <a:latin typeface="Trebuchet MS" pitchFamily="34" charset="0"/>
            </a:endParaRPr>
          </a:p>
        </p:txBody>
      </p:sp>
      <p:sp>
        <p:nvSpPr>
          <p:cNvPr id="13" name="Rektangel 12"/>
          <p:cNvSpPr/>
          <p:nvPr/>
        </p:nvSpPr>
        <p:spPr>
          <a:xfrm>
            <a:off x="395536" y="919753"/>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edru mann </a:t>
            </a:r>
            <a:r>
              <a:rPr lang="nb-NO" sz="1200" dirty="0" smtClean="0">
                <a:latin typeface="Trebuchet MS" pitchFamily="34" charset="0"/>
              </a:rPr>
              <a:t>går alene ute sent på kvelden eller natten og blir utsatt for overgrep/voldtekt. </a:t>
            </a:r>
            <a:r>
              <a:rPr lang="nb-NO" sz="1200" u="sng" dirty="0" smtClean="0">
                <a:latin typeface="Trebuchet MS" pitchFamily="34" charset="0"/>
              </a:rPr>
              <a:t>I hvilken grad mener du en</a:t>
            </a:r>
            <a:r>
              <a:rPr lang="nb-NO" sz="1200" dirty="0" smtClean="0">
                <a:latin typeface="Trebuchet MS" pitchFamily="34" charset="0"/>
              </a:rPr>
              <a:t> </a:t>
            </a:r>
            <a:r>
              <a:rPr lang="nb-NO" sz="1200" u="sng" dirty="0" smtClean="0">
                <a:latin typeface="Trebuchet MS" pitchFamily="34" charset="0"/>
              </a:rPr>
              <a:t>gutt/mann som er blitt utsatt for voldtekt i følgende situasjoner har grunn til å føle skam?</a:t>
            </a:r>
            <a:endParaRPr lang="nb-NO" sz="1200" u="sng" dirty="0">
              <a:latin typeface="Trebuchet MS" pitchFamily="34" charset="0"/>
            </a:endParaRPr>
          </a:p>
        </p:txBody>
      </p:sp>
      <p:sp>
        <p:nvSpPr>
          <p:cNvPr id="14" name="Rektangel 13"/>
          <p:cNvSpPr/>
          <p:nvPr/>
        </p:nvSpPr>
        <p:spPr>
          <a:xfrm>
            <a:off x="395536" y="4149080"/>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beruset mann </a:t>
            </a:r>
            <a:r>
              <a:rPr lang="nb-NO" sz="1200" dirty="0" smtClean="0">
                <a:latin typeface="Trebuchet MS" pitchFamily="34" charset="0"/>
              </a:rPr>
              <a:t>er på fest og blir utsatt for overgrep/voldtekt. </a:t>
            </a:r>
            <a:r>
              <a:rPr lang="nb-NO" sz="1200" u="sng" dirty="0" smtClean="0">
                <a:latin typeface="Trebuchet MS" pitchFamily="34" charset="0"/>
              </a:rPr>
              <a:t>I hvilken grad mener du en gutt/mann som er blitt utsatt for voldtekt i følgende situasjoner har grunn til å føle skam?</a:t>
            </a:r>
            <a:endParaRPr lang="nb-NO" sz="1200" u="sng" dirty="0">
              <a:latin typeface="Trebuchet MS" pitchFamily="34" charset="0"/>
            </a:endParaRPr>
          </a:p>
        </p:txBody>
      </p:sp>
      <p:pic>
        <p:nvPicPr>
          <p:cNvPr id="22" name="Bilde 21"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6" name="TekstSylinder 25"/>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46</a:t>
            </a:r>
            <a:endParaRPr lang="nb-NO" sz="1200">
              <a:solidFill>
                <a:srgbClr val="000000"/>
              </a:solidFill>
              <a:latin typeface="Arial"/>
            </a:endParaRPr>
          </a:p>
        </p:txBody>
      </p:sp>
      <p:cxnSp>
        <p:nvCxnSpPr>
          <p:cNvPr id="27" name="Rett linje 26"/>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8" name="TekstSylinder 27"/>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custDataLst>
              <p:tags r:id="rId2"/>
            </p:custDataLst>
          </p:nvPr>
        </p:nvSpPr>
        <p:spPr>
          <a:xfrm>
            <a:off x="395536" y="188640"/>
            <a:ext cx="8384400" cy="518400"/>
          </a:xfrm>
        </p:spPr>
        <p:txBody>
          <a:bodyPr/>
          <a:lstStyle/>
          <a:p>
            <a:r>
              <a:rPr lang="nb-NO" dirty="0" smtClean="0"/>
              <a:t>Mediedekningen</a:t>
            </a:r>
            <a:endParaRPr lang="nb-NO" dirty="0"/>
          </a:p>
        </p:txBody>
      </p:sp>
      <p:sp>
        <p:nvSpPr>
          <p:cNvPr id="5" name="Rektangel 4"/>
          <p:cNvSpPr/>
          <p:nvPr>
            <p:custDataLst>
              <p:tags r:id="rId3"/>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4"/>
            </p:custDataLst>
          </p:nvPr>
        </p:nvGraphicFramePr>
        <p:xfrm>
          <a:off x="0" y="908720"/>
          <a:ext cx="8964488" cy="5184576"/>
        </p:xfrm>
        <a:graphic>
          <a:graphicData uri="http://schemas.openxmlformats.org/drawingml/2006/chart">
            <c:chart xmlns:c="http://schemas.openxmlformats.org/drawingml/2006/chart" xmlns:r="http://schemas.openxmlformats.org/officeDocument/2006/relationships" r:id="rId11"/>
          </a:graphicData>
        </a:graphic>
      </p:graphicFrame>
      <p:sp>
        <p:nvSpPr>
          <p:cNvPr id="8" name="Rektangel 7"/>
          <p:cNvSpPr/>
          <p:nvPr/>
        </p:nvSpPr>
        <p:spPr>
          <a:xfrm>
            <a:off x="395536" y="703729"/>
            <a:ext cx="8496944" cy="276999"/>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I hvilken grad har du fulgt med i medieomtalen av voldtekter i Norge på slutten av fjoråret?</a:t>
            </a:r>
            <a:endParaRPr lang="nb-NO" sz="1200" dirty="0">
              <a:latin typeface="Trebuchet MS" pitchFamily="34" charset="0"/>
            </a:endParaRPr>
          </a:p>
        </p:txBody>
      </p:sp>
      <p:pic>
        <p:nvPicPr>
          <p:cNvPr id="18" name="Bilde 17" descr="TNSgallup.png"/>
          <p:cNvPicPr>
            <a:picLocks noChangeAspect="1"/>
          </p:cNvPicPr>
          <p:nvPr>
            <p:custDataLst>
              <p:tags r:id="rId5"/>
            </p:custDataLst>
          </p:nvPr>
        </p:nvPicPr>
        <p:blipFill>
          <a:blip r:embed="rId12" cstate="print"/>
          <a:stretch>
            <a:fillRect/>
          </a:stretch>
        </p:blipFill>
        <p:spPr>
          <a:xfrm>
            <a:off x="139700" y="6337300"/>
            <a:ext cx="709188" cy="381000"/>
          </a:xfrm>
          <a:prstGeom prst="rect">
            <a:avLst/>
          </a:prstGeom>
        </p:spPr>
      </p:pic>
      <p:sp>
        <p:nvSpPr>
          <p:cNvPr id="22" name="TekstSylinder 21"/>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4</a:t>
            </a:r>
            <a:endParaRPr lang="nb-NO" sz="1200">
              <a:solidFill>
                <a:srgbClr val="000000"/>
              </a:solidFill>
              <a:latin typeface="Arial"/>
            </a:endParaRPr>
          </a:p>
        </p:txBody>
      </p:sp>
      <p:cxnSp>
        <p:nvCxnSpPr>
          <p:cNvPr id="23" name="Rett linje 22"/>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grpSp>
        <p:nvGrpSpPr>
          <p:cNvPr id="15" name="Gruppe 14"/>
          <p:cNvGrpSpPr/>
          <p:nvPr/>
        </p:nvGrpSpPr>
        <p:grpSpPr>
          <a:xfrm>
            <a:off x="7020272" y="1052736"/>
            <a:ext cx="1979712" cy="1879104"/>
            <a:chOff x="7020272" y="1052736"/>
            <a:chExt cx="1979712" cy="1879104"/>
          </a:xfrm>
        </p:grpSpPr>
        <p:graphicFrame>
          <p:nvGraphicFramePr>
            <p:cNvPr id="25" name="Diagram 24"/>
            <p:cNvGraphicFramePr/>
            <p:nvPr/>
          </p:nvGraphicFramePr>
          <p:xfrm>
            <a:off x="7020272" y="1412776"/>
            <a:ext cx="1979712" cy="1519064"/>
          </p:xfrm>
          <a:graphic>
            <a:graphicData uri="http://schemas.openxmlformats.org/drawingml/2006/chart">
              <c:chart xmlns:c="http://schemas.openxmlformats.org/drawingml/2006/chart" xmlns:r="http://schemas.openxmlformats.org/officeDocument/2006/relationships" r:id="rId13"/>
            </a:graphicData>
          </a:graphic>
        </p:graphicFrame>
        <p:sp>
          <p:nvSpPr>
            <p:cNvPr id="26" name="TekstSylinder 25"/>
            <p:cNvSpPr txBox="1"/>
            <p:nvPr/>
          </p:nvSpPr>
          <p:spPr>
            <a:xfrm>
              <a:off x="7524328" y="1052736"/>
              <a:ext cx="936104" cy="369332"/>
            </a:xfrm>
            <a:prstGeom prst="rect">
              <a:avLst/>
            </a:prstGeom>
            <a:noFill/>
          </p:spPr>
          <p:txBody>
            <a:bodyPr wrap="square" rtlCol="0">
              <a:spAutoFit/>
            </a:bodyPr>
            <a:lstStyle/>
            <a:p>
              <a:r>
                <a:rPr lang="nb-NO" dirty="0" smtClean="0"/>
                <a:t>Topp 2</a:t>
              </a:r>
              <a:endParaRPr lang="nb-NO" dirty="0"/>
            </a:p>
          </p:txBody>
        </p:sp>
      </p:grpSp>
      <p:graphicFrame>
        <p:nvGraphicFramePr>
          <p:cNvPr id="27" name="Diagram 26"/>
          <p:cNvGraphicFramePr/>
          <p:nvPr/>
        </p:nvGraphicFramePr>
        <p:xfrm>
          <a:off x="6660232" y="2996952"/>
          <a:ext cx="2339752" cy="1659632"/>
        </p:xfrm>
        <a:graphic>
          <a:graphicData uri="http://schemas.openxmlformats.org/drawingml/2006/chart">
            <c:chart xmlns:c="http://schemas.openxmlformats.org/drawingml/2006/chart" xmlns:r="http://schemas.openxmlformats.org/officeDocument/2006/relationships" r:id="rId14"/>
          </a:graphicData>
        </a:graphic>
      </p:graphicFrame>
      <p:sp>
        <p:nvSpPr>
          <p:cNvPr id="4" name="TekstSylinder 3"/>
          <p:cNvSpPr txBox="1"/>
          <p:nvPr>
            <p:custDataLst>
              <p:tags r:id="rId9"/>
            </p:custDataLst>
          </p:nvPr>
        </p:nvSpPr>
        <p:spPr>
          <a:xfrm>
            <a:off x="395536" y="6237312"/>
            <a:ext cx="8432800" cy="246221"/>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Skam</a:t>
            </a:r>
            <a:endParaRPr lang="nb-NO" dirty="0"/>
          </a:p>
        </p:txBody>
      </p:sp>
      <p:sp>
        <p:nvSpPr>
          <p:cNvPr id="4" name="TekstSylinder 3"/>
          <p:cNvSpPr txBox="1"/>
          <p:nvPr>
            <p:custDataLst>
              <p:tags r:id="rId3"/>
            </p:custDataLst>
          </p:nvPr>
        </p:nvSpPr>
        <p:spPr>
          <a:xfrm>
            <a:off x="323528" y="5949280"/>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395536" y="1124744"/>
          <a:ext cx="8496943" cy="4584700"/>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919753"/>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mann er alene hjemme med sin kone/kvinnelig bekjent og blir utsatt for overgrep/voldtekt. </a:t>
            </a:r>
            <a:r>
              <a:rPr lang="nb-NO" sz="1200" u="sng" dirty="0" smtClean="0">
                <a:latin typeface="Trebuchet MS" pitchFamily="34" charset="0"/>
              </a:rPr>
              <a:t>I hvilken grad mener du en gutt/mann som er blitt utsatt for voldtekt i følgende situasjoner har grunn til å føle skam?</a:t>
            </a:r>
            <a:endParaRPr lang="nb-NO" sz="1200" u="sng" dirty="0">
              <a:latin typeface="Trebuchet MS" pitchFamily="34" charset="0"/>
            </a:endParaRPr>
          </a:p>
        </p:txBody>
      </p:sp>
      <p:pic>
        <p:nvPicPr>
          <p:cNvPr id="18" name="Bilde 17"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2" name="TekstSylinder 21"/>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47</a:t>
            </a:r>
            <a:endParaRPr lang="nb-NO" sz="1200">
              <a:solidFill>
                <a:srgbClr val="000000"/>
              </a:solidFill>
              <a:latin typeface="Arial"/>
            </a:endParaRPr>
          </a:p>
        </p:txBody>
      </p:sp>
      <p:cxnSp>
        <p:nvCxnSpPr>
          <p:cNvPr id="23" name="Rett linje 22"/>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Skam</a:t>
            </a:r>
            <a:endParaRPr lang="nb-NO" dirty="0"/>
          </a:p>
        </p:txBody>
      </p:sp>
      <p:sp>
        <p:nvSpPr>
          <p:cNvPr id="4" name="TekstSylinder 3"/>
          <p:cNvSpPr txBox="1"/>
          <p:nvPr>
            <p:custDataLst>
              <p:tags r:id="rId3"/>
            </p:custDataLst>
          </p:nvPr>
        </p:nvSpPr>
        <p:spPr>
          <a:xfrm>
            <a:off x="323528" y="5949280"/>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395536" y="1124744"/>
          <a:ext cx="8496943" cy="4584700"/>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3861048"/>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utfordrende kledd, overstadig beruset kvinne </a:t>
            </a:r>
            <a:r>
              <a:rPr lang="nb-NO" sz="1200" dirty="0" smtClean="0">
                <a:latin typeface="Trebuchet MS" pitchFamily="34" charset="0"/>
              </a:rPr>
              <a:t>går alene ute og blir utsatt for overgrep/voldtekt. </a:t>
            </a:r>
            <a:r>
              <a:rPr lang="nb-NO" sz="1200" u="sng" dirty="0" smtClean="0">
                <a:latin typeface="Trebuchet MS" pitchFamily="34" charset="0"/>
              </a:rPr>
              <a:t>I hvilken grad mener du en kvinne som er blitt utsatt for voldtekt i følgende situasjoner har grunn til å føle skam?</a:t>
            </a:r>
            <a:endParaRPr lang="nb-NO" sz="1200" u="sng" dirty="0">
              <a:latin typeface="Trebuchet MS" pitchFamily="34" charset="0"/>
            </a:endParaRPr>
          </a:p>
        </p:txBody>
      </p:sp>
      <p:sp>
        <p:nvSpPr>
          <p:cNvPr id="12" name="Rektangel 11"/>
          <p:cNvSpPr/>
          <p:nvPr/>
        </p:nvSpPr>
        <p:spPr>
          <a:xfrm>
            <a:off x="395536" y="2492896"/>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beruset kvinne </a:t>
            </a:r>
            <a:r>
              <a:rPr lang="nb-NO" sz="1200" dirty="0" smtClean="0">
                <a:latin typeface="Trebuchet MS" pitchFamily="34" charset="0"/>
              </a:rPr>
              <a:t>går alene ute sent på kvelden eller natten og blir utsatt for overgrep/voldtekt. </a:t>
            </a:r>
            <a:r>
              <a:rPr lang="nb-NO" sz="1200" u="sng" dirty="0" smtClean="0">
                <a:latin typeface="Trebuchet MS" pitchFamily="34" charset="0"/>
              </a:rPr>
              <a:t>I hvilken grad mener du en kvinne som er blitt utsatt for voldtekt i følgende situasjoner har grunn til å føle skam?</a:t>
            </a:r>
            <a:endParaRPr lang="nb-NO" sz="1200" u="sng" dirty="0">
              <a:latin typeface="Trebuchet MS" pitchFamily="34" charset="0"/>
            </a:endParaRPr>
          </a:p>
        </p:txBody>
      </p:sp>
      <p:sp>
        <p:nvSpPr>
          <p:cNvPr id="13" name="Rektangel 12"/>
          <p:cNvSpPr/>
          <p:nvPr/>
        </p:nvSpPr>
        <p:spPr>
          <a:xfrm>
            <a:off x="395536" y="919753"/>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edru kvinne </a:t>
            </a:r>
            <a:r>
              <a:rPr lang="nb-NO" sz="1200" dirty="0" smtClean="0">
                <a:latin typeface="Trebuchet MS" pitchFamily="34" charset="0"/>
              </a:rPr>
              <a:t>går alene ute sent på kvelden eller natten og blir utsatt for overgrep/voldtekt. </a:t>
            </a:r>
            <a:r>
              <a:rPr lang="nb-NO" sz="1200" u="sng" dirty="0" smtClean="0">
                <a:latin typeface="Trebuchet MS" pitchFamily="34" charset="0"/>
              </a:rPr>
              <a:t>I hvilken grad mener du en kvinne som er blitt utsatt for voldtekt i følgende situasjoner har grunn til å føle skam?</a:t>
            </a:r>
            <a:endParaRPr lang="nb-NO" sz="1200" u="sng" dirty="0">
              <a:latin typeface="Trebuchet MS" pitchFamily="34" charset="0"/>
            </a:endParaRPr>
          </a:p>
        </p:txBody>
      </p:sp>
      <p:pic>
        <p:nvPicPr>
          <p:cNvPr id="21" name="Bilde 20"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5" name="TekstSylinder 24"/>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48</a:t>
            </a:r>
            <a:endParaRPr lang="nb-NO" sz="1200">
              <a:solidFill>
                <a:srgbClr val="000000"/>
              </a:solidFill>
              <a:latin typeface="Arial"/>
            </a:endParaRPr>
          </a:p>
        </p:txBody>
      </p:sp>
      <p:cxnSp>
        <p:nvCxnSpPr>
          <p:cNvPr id="26" name="Rett linje 25"/>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7" name="TekstSylinder 26"/>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Skam</a:t>
            </a:r>
            <a:endParaRPr lang="nb-NO" dirty="0"/>
          </a:p>
        </p:txBody>
      </p:sp>
      <p:sp>
        <p:nvSpPr>
          <p:cNvPr id="4" name="TekstSylinder 3"/>
          <p:cNvSpPr txBox="1"/>
          <p:nvPr>
            <p:custDataLst>
              <p:tags r:id="rId3"/>
            </p:custDataLst>
          </p:nvPr>
        </p:nvSpPr>
        <p:spPr>
          <a:xfrm>
            <a:off x="323528" y="5949280"/>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395536" y="1124744"/>
          <a:ext cx="8496943" cy="4584700"/>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3717032"/>
            <a:ext cx="8496944" cy="646331"/>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beruset kvinne blir sammen med venner </a:t>
            </a:r>
            <a:r>
              <a:rPr lang="nb-NO" sz="1200" dirty="0" smtClean="0">
                <a:latin typeface="Trebuchet MS" pitchFamily="34" charset="0"/>
              </a:rPr>
              <a:t>med en person hun har møtt på byen hjem på fest og blir utsatt for overgrep/voldtekt . </a:t>
            </a:r>
            <a:r>
              <a:rPr lang="nb-NO" sz="1200" u="sng" dirty="0" smtClean="0">
                <a:latin typeface="Trebuchet MS" pitchFamily="34" charset="0"/>
              </a:rPr>
              <a:t>I hvilken grad mener du en kvinne som er blitt utsatt for voldtekt i følgende situasjoner har grunn til å føle skam?</a:t>
            </a:r>
            <a:endParaRPr lang="nb-NO" sz="1200" u="sng" dirty="0">
              <a:latin typeface="Trebuchet MS" pitchFamily="34" charset="0"/>
            </a:endParaRPr>
          </a:p>
        </p:txBody>
      </p:sp>
      <p:sp>
        <p:nvSpPr>
          <p:cNvPr id="12" name="Rektangel 11"/>
          <p:cNvSpPr/>
          <p:nvPr/>
        </p:nvSpPr>
        <p:spPr>
          <a:xfrm>
            <a:off x="395536" y="2348880"/>
            <a:ext cx="8496944" cy="646331"/>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beruset kvinne </a:t>
            </a:r>
            <a:r>
              <a:rPr lang="nb-NO" sz="1200" dirty="0" smtClean="0">
                <a:latin typeface="Trebuchet MS" pitchFamily="34" charset="0"/>
              </a:rPr>
              <a:t>blir alene med en person hun har møtt på byen hjem på fest og blir utsatt for overgrep/voldtekt . </a:t>
            </a:r>
            <a:r>
              <a:rPr lang="nb-NO" sz="1200" u="sng" dirty="0" smtClean="0">
                <a:latin typeface="Trebuchet MS" pitchFamily="34" charset="0"/>
              </a:rPr>
              <a:t>I hvilken grad mener du en kvinne som er blitt utsatt for voldtekt i følgende situasjoner har grunn til å føle skam?</a:t>
            </a:r>
            <a:endParaRPr lang="nb-NO" sz="1200" u="sng" dirty="0">
              <a:latin typeface="Trebuchet MS" pitchFamily="34" charset="0"/>
            </a:endParaRPr>
          </a:p>
        </p:txBody>
      </p:sp>
      <p:sp>
        <p:nvSpPr>
          <p:cNvPr id="13" name="Rektangel 12"/>
          <p:cNvSpPr/>
          <p:nvPr/>
        </p:nvSpPr>
        <p:spPr>
          <a:xfrm>
            <a:off x="395536" y="919753"/>
            <a:ext cx="8496944" cy="646331"/>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edru kvinne </a:t>
            </a:r>
            <a:r>
              <a:rPr lang="nb-NO" sz="1200" dirty="0" smtClean="0">
                <a:latin typeface="Trebuchet MS" pitchFamily="34" charset="0"/>
              </a:rPr>
              <a:t>blir med en ukjent person hun har møtt på byen hjem på fest og blir utsatt for overgrep/voldtekt . </a:t>
            </a:r>
            <a:r>
              <a:rPr lang="nb-NO" sz="1200" u="sng" dirty="0" smtClean="0">
                <a:latin typeface="Trebuchet MS" pitchFamily="34" charset="0"/>
              </a:rPr>
              <a:t>I hvilken grad mener du en kvinne som er blitt utsatt for voldtekt i følgende situasjoner har grunn til å føle skam?</a:t>
            </a:r>
            <a:endParaRPr lang="nb-NO" sz="1200" u="sng" dirty="0">
              <a:latin typeface="Trebuchet MS" pitchFamily="34" charset="0"/>
            </a:endParaRPr>
          </a:p>
        </p:txBody>
      </p:sp>
      <p:pic>
        <p:nvPicPr>
          <p:cNvPr id="21" name="Bilde 20"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5" name="TekstSylinder 24"/>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49</a:t>
            </a:r>
            <a:endParaRPr lang="nb-NO" sz="1200">
              <a:solidFill>
                <a:srgbClr val="000000"/>
              </a:solidFill>
              <a:latin typeface="Arial"/>
            </a:endParaRPr>
          </a:p>
        </p:txBody>
      </p:sp>
      <p:cxnSp>
        <p:nvCxnSpPr>
          <p:cNvPr id="26" name="Rett linje 25"/>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7" name="TekstSylinder 26"/>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Skam</a:t>
            </a:r>
            <a:endParaRPr lang="nb-NO" dirty="0"/>
          </a:p>
        </p:txBody>
      </p:sp>
      <p:sp>
        <p:nvSpPr>
          <p:cNvPr id="4" name="TekstSylinder 3"/>
          <p:cNvSpPr txBox="1"/>
          <p:nvPr>
            <p:custDataLst>
              <p:tags r:id="rId3"/>
            </p:custDataLst>
          </p:nvPr>
        </p:nvSpPr>
        <p:spPr>
          <a:xfrm>
            <a:off x="323528" y="5949280"/>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395536" y="1124744"/>
          <a:ext cx="8496943" cy="4584700"/>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919753"/>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edru kvinne </a:t>
            </a:r>
            <a:r>
              <a:rPr lang="nb-NO" sz="1200" dirty="0" smtClean="0">
                <a:latin typeface="Trebuchet MS" pitchFamily="34" charset="0"/>
              </a:rPr>
              <a:t>blir utsatt for overgrep/voldtekt av en person hun har vært på date med. </a:t>
            </a:r>
            <a:r>
              <a:rPr lang="nb-NO" sz="1200" u="sng" dirty="0" smtClean="0">
                <a:latin typeface="Trebuchet MS" pitchFamily="34" charset="0"/>
              </a:rPr>
              <a:t>I hvilken grad mener du en kvinne som er blitt utsatt for voldtekt i følgende situasjoner har grunn til å føle skam?</a:t>
            </a:r>
            <a:endParaRPr lang="nb-NO" sz="1200" u="sng" dirty="0">
              <a:latin typeface="Trebuchet MS" pitchFamily="34" charset="0"/>
            </a:endParaRPr>
          </a:p>
        </p:txBody>
      </p:sp>
      <p:pic>
        <p:nvPicPr>
          <p:cNvPr id="18" name="Bilde 17"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2" name="TekstSylinder 21"/>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50</a:t>
            </a:r>
            <a:endParaRPr lang="nb-NO" sz="1200">
              <a:solidFill>
                <a:srgbClr val="000000"/>
              </a:solidFill>
              <a:latin typeface="Arial"/>
            </a:endParaRPr>
          </a:p>
        </p:txBody>
      </p:sp>
      <p:cxnSp>
        <p:nvCxnSpPr>
          <p:cNvPr id="23" name="Rett linje 22"/>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Skam</a:t>
            </a:r>
            <a:endParaRPr lang="nb-NO" dirty="0"/>
          </a:p>
        </p:txBody>
      </p:sp>
      <p:sp>
        <p:nvSpPr>
          <p:cNvPr id="4" name="TekstSylinder 3"/>
          <p:cNvSpPr txBox="1"/>
          <p:nvPr>
            <p:custDataLst>
              <p:tags r:id="rId3"/>
            </p:custDataLst>
          </p:nvPr>
        </p:nvSpPr>
        <p:spPr>
          <a:xfrm>
            <a:off x="323528" y="5949280"/>
            <a:ext cx="8432800" cy="241300"/>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395536" y="1124744"/>
          <a:ext cx="8496943" cy="4584700"/>
        </p:xfrm>
        <a:graphic>
          <a:graphicData uri="http://schemas.openxmlformats.org/drawingml/2006/chart">
            <c:chart xmlns:c="http://schemas.openxmlformats.org/drawingml/2006/chart" xmlns:r="http://schemas.openxmlformats.org/officeDocument/2006/relationships" r:id="rId11"/>
          </a:graphicData>
        </a:graphic>
      </p:graphicFrame>
      <p:sp>
        <p:nvSpPr>
          <p:cNvPr id="7" name="Rektangel 6"/>
          <p:cNvSpPr/>
          <p:nvPr/>
        </p:nvSpPr>
        <p:spPr>
          <a:xfrm>
            <a:off x="395536" y="919753"/>
            <a:ext cx="8496944" cy="461665"/>
          </a:xfrm>
          <a:prstGeom prst="rect">
            <a:avLst/>
          </a:prstGeom>
        </p:spPr>
        <p:txBody>
          <a:bodyPr wrap="square">
            <a:spAutoFit/>
          </a:bodyPr>
          <a:lstStyle/>
          <a:p>
            <a:r>
              <a:rPr lang="nb-NO" sz="1200" dirty="0" smtClean="0">
                <a:solidFill>
                  <a:schemeClr val="bg2">
                    <a:lumMod val="60000"/>
                    <a:lumOff val="40000"/>
                  </a:schemeClr>
                </a:solidFill>
                <a:latin typeface="Trebuchet MS" pitchFamily="34" charset="0"/>
              </a:rPr>
              <a:t>Spørsmål: </a:t>
            </a:r>
            <a:r>
              <a:rPr lang="nb-NO" sz="1200" dirty="0" smtClean="0">
                <a:latin typeface="Trebuchet MS" pitchFamily="34" charset="0"/>
              </a:rPr>
              <a:t>En </a:t>
            </a:r>
            <a:r>
              <a:rPr lang="nb-NO" sz="1200" b="1" dirty="0" smtClean="0">
                <a:latin typeface="Trebuchet MS" pitchFamily="34" charset="0"/>
              </a:rPr>
              <a:t>kvinne</a:t>
            </a:r>
            <a:r>
              <a:rPr lang="nb-NO" sz="1200" dirty="0" smtClean="0">
                <a:latin typeface="Trebuchet MS" pitchFamily="34" charset="0"/>
              </a:rPr>
              <a:t> blir utsatt for overgrep/voldtekt i forbindelse med at hun tar </a:t>
            </a:r>
            <a:r>
              <a:rPr lang="nb-NO" sz="1200" b="1" dirty="0" smtClean="0">
                <a:latin typeface="Trebuchet MS" pitchFamily="34" charset="0"/>
              </a:rPr>
              <a:t>pirattaxi</a:t>
            </a:r>
            <a:r>
              <a:rPr lang="nb-NO" sz="1200" dirty="0" smtClean="0">
                <a:latin typeface="Trebuchet MS" pitchFamily="34" charset="0"/>
              </a:rPr>
              <a:t> . </a:t>
            </a:r>
            <a:r>
              <a:rPr lang="nb-NO" sz="1200" u="sng" dirty="0" smtClean="0">
                <a:latin typeface="Trebuchet MS" pitchFamily="34" charset="0"/>
              </a:rPr>
              <a:t>I hvilken grad mener du en kvinne som er blitt utsatt for voldtekt i følgende situasjoner har grunn til å føle skam?</a:t>
            </a:r>
            <a:endParaRPr lang="nb-NO" sz="1200" u="sng" dirty="0">
              <a:latin typeface="Trebuchet MS" pitchFamily="34" charset="0"/>
            </a:endParaRPr>
          </a:p>
        </p:txBody>
      </p:sp>
      <p:pic>
        <p:nvPicPr>
          <p:cNvPr id="18" name="Bilde 17"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2" name="TekstSylinder 21"/>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51</a:t>
            </a:r>
            <a:endParaRPr lang="nb-NO" sz="1200">
              <a:solidFill>
                <a:srgbClr val="000000"/>
              </a:solidFill>
              <a:latin typeface="Arial"/>
            </a:endParaRPr>
          </a:p>
        </p:txBody>
      </p:sp>
      <p:cxnSp>
        <p:nvCxnSpPr>
          <p:cNvPr id="23" name="Rett linje 22"/>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custDataLst>
              <p:tags r:id="rId2"/>
            </p:custDataLst>
          </p:nvPr>
        </p:nvSpPr>
        <p:spPr>
          <a:xfrm>
            <a:off x="4876800" y="1473200"/>
            <a:ext cx="3848100" cy="338554"/>
          </a:xfrm>
          <a:prstGeom prst="rect">
            <a:avLst/>
          </a:prstGeom>
          <a:noFill/>
        </p:spPr>
        <p:txBody>
          <a:bodyPr vert="horz" rtlCol="0">
            <a:spAutoFit/>
          </a:bodyPr>
          <a:lstStyle/>
          <a:p>
            <a:pPr algn="r">
              <a:spcBef>
                <a:spcPct val="0"/>
              </a:spcBef>
              <a:spcAft>
                <a:spcPct val="0"/>
              </a:spcAft>
            </a:pPr>
            <a:r>
              <a:rPr lang="nb-NO" sz="1600" smtClean="0">
                <a:solidFill>
                  <a:srgbClr val="FFFFFF"/>
                </a:solidFill>
                <a:latin typeface="Arial"/>
              </a:rPr>
              <a:t>Insert your text here</a:t>
            </a:r>
            <a:endParaRPr lang="nb-NO" sz="1600">
              <a:solidFill>
                <a:srgbClr val="FFFFFF"/>
              </a:solidFill>
              <a:latin typeface="Arial"/>
            </a:endParaRPr>
          </a:p>
        </p:txBody>
      </p:sp>
      <p:sp>
        <p:nvSpPr>
          <p:cNvPr id="8" name="Rektangel 7"/>
          <p:cNvSpPr/>
          <p:nvPr>
            <p:custDataLst>
              <p:tags r:id="rId3"/>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102" name="Picture 6"/>
          <p:cNvPicPr>
            <a:picLocks noChangeAspect="1" noChangeArrowheads="1"/>
          </p:cNvPicPr>
          <p:nvPr/>
        </p:nvPicPr>
        <p:blipFill>
          <a:blip r:embed="rId10" cstate="print"/>
          <a:srcRect/>
          <a:stretch>
            <a:fillRect/>
          </a:stretch>
        </p:blipFill>
        <p:spPr bwMode="auto">
          <a:xfrm>
            <a:off x="251520" y="836712"/>
            <a:ext cx="8892480" cy="5266420"/>
          </a:xfrm>
          <a:prstGeom prst="rect">
            <a:avLst/>
          </a:prstGeom>
          <a:noFill/>
          <a:ln w="9525">
            <a:noFill/>
            <a:miter lim="800000"/>
            <a:headEnd/>
            <a:tailEnd/>
          </a:ln>
        </p:spPr>
      </p:pic>
      <p:sp>
        <p:nvSpPr>
          <p:cNvPr id="12" name="TekstSylinder 11"/>
          <p:cNvSpPr txBox="1"/>
          <p:nvPr>
            <p:custDataLst>
              <p:tags r:id="rId4"/>
            </p:custDataLst>
          </p:nvPr>
        </p:nvSpPr>
        <p:spPr>
          <a:xfrm>
            <a:off x="342900" y="266700"/>
            <a:ext cx="8621588" cy="430887"/>
          </a:xfrm>
          <a:prstGeom prst="rect">
            <a:avLst/>
          </a:prstGeom>
          <a:noFill/>
        </p:spPr>
        <p:txBody>
          <a:bodyPr vert="horz" wrap="square" rtlCol="0">
            <a:spAutoFit/>
          </a:bodyPr>
          <a:lstStyle/>
          <a:p>
            <a:pPr>
              <a:spcBef>
                <a:spcPct val="0"/>
              </a:spcBef>
              <a:spcAft>
                <a:spcPct val="0"/>
              </a:spcAft>
            </a:pPr>
            <a:r>
              <a:rPr lang="nb-NO" sz="2200" b="1" dirty="0" smtClean="0"/>
              <a:t>Hvilke egenskaper tror du en potensiell </a:t>
            </a:r>
            <a:r>
              <a:rPr lang="nb-NO" sz="2200" b="1" u="sng" dirty="0" smtClean="0"/>
              <a:t>voldtektsforbryter</a:t>
            </a:r>
            <a:r>
              <a:rPr lang="nb-NO" sz="2200" b="1" dirty="0" smtClean="0"/>
              <a:t> har?</a:t>
            </a:r>
            <a:endParaRPr lang="nb-NO" sz="2200" b="1" dirty="0">
              <a:solidFill>
                <a:srgbClr val="000000"/>
              </a:solidFill>
              <a:latin typeface="Trebuchet MS"/>
            </a:endParaRPr>
          </a:p>
        </p:txBody>
      </p:sp>
      <p:pic>
        <p:nvPicPr>
          <p:cNvPr id="10" name="Bilde 9" descr="TNSgallup.png"/>
          <p:cNvPicPr>
            <a:picLocks noChangeAspect="1"/>
          </p:cNvPicPr>
          <p:nvPr>
            <p:custDataLst>
              <p:tags r:id="rId5"/>
            </p:custDataLst>
          </p:nvPr>
        </p:nvPicPr>
        <p:blipFill>
          <a:blip r:embed="rId11" cstate="print"/>
          <a:stretch>
            <a:fillRect/>
          </a:stretch>
        </p:blipFill>
        <p:spPr>
          <a:xfrm>
            <a:off x="139700" y="6337300"/>
            <a:ext cx="709188" cy="381000"/>
          </a:xfrm>
          <a:prstGeom prst="rect">
            <a:avLst/>
          </a:prstGeom>
        </p:spPr>
      </p:pic>
      <p:sp>
        <p:nvSpPr>
          <p:cNvPr id="15" name="TekstSylinder 14"/>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52</a:t>
            </a:r>
            <a:endParaRPr lang="nb-NO" sz="1200">
              <a:solidFill>
                <a:srgbClr val="000000"/>
              </a:solidFill>
              <a:latin typeface="Arial"/>
            </a:endParaRPr>
          </a:p>
        </p:txBody>
      </p:sp>
      <p:cxnSp>
        <p:nvCxnSpPr>
          <p:cNvPr id="16" name="Rett linje 15"/>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7" name="TekstSylinder 16"/>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En voldtektsforbryters egenskaper </a:t>
            </a:r>
            <a:endParaRPr lang="nb-NO" dirty="0">
              <a:solidFill>
                <a:schemeClr val="bg2">
                  <a:lumMod val="60000"/>
                  <a:lumOff val="40000"/>
                </a:schemeClr>
              </a:solidFill>
            </a:endParaRPr>
          </a:p>
        </p:txBody>
      </p:sp>
      <p:sp>
        <p:nvSpPr>
          <p:cNvPr id="4" name="TekstSylinder 3"/>
          <p:cNvSpPr txBox="1"/>
          <p:nvPr>
            <p:custDataLst>
              <p:tags r:id="rId3"/>
            </p:custDataLst>
          </p:nvPr>
        </p:nvSpPr>
        <p:spPr>
          <a:xfrm>
            <a:off x="323528" y="5929596"/>
            <a:ext cx="8432800" cy="246221"/>
          </a:xfrm>
          <a:prstGeom prst="rect">
            <a:avLst/>
          </a:prstGeom>
          <a:noFill/>
        </p:spPr>
        <p:txBody>
          <a:bodyPr vert="horz" rtlCol="0" anchor="b">
            <a:spAutoFit/>
          </a:bodyPr>
          <a:lstStyle/>
          <a:p>
            <a:pPr algn="ctr"/>
            <a:r>
              <a:rPr lang="nb-NO" sz="1000" i="1" dirty="0" smtClean="0">
                <a:solidFill>
                  <a:srgbClr val="000000"/>
                </a:solidFill>
                <a:latin typeface="Arial"/>
              </a:rPr>
              <a:t>N=604</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p:custDataLst>
              <p:tags r:id="rId5"/>
            </p:custDataLst>
          </p:nvPr>
        </p:nvSpPr>
        <p:spPr>
          <a:xfrm>
            <a:off x="395536" y="847745"/>
            <a:ext cx="8496944" cy="276999"/>
          </a:xfrm>
          <a:prstGeom prst="rect">
            <a:avLst/>
          </a:prstGeom>
        </p:spPr>
        <p:txBody>
          <a:bodyPr wrap="square">
            <a:spAutoFit/>
          </a:bodyPr>
          <a:lstStyle/>
          <a:p>
            <a:pPr>
              <a:spcBef>
                <a:spcPct val="0"/>
              </a:spcBef>
              <a:spcAft>
                <a:spcPct val="0"/>
              </a:spcAft>
            </a:pPr>
            <a:r>
              <a:rPr lang="nb-NO" sz="1200" dirty="0" smtClean="0">
                <a:solidFill>
                  <a:schemeClr val="bg2">
                    <a:lumMod val="60000"/>
                    <a:lumOff val="40000"/>
                  </a:schemeClr>
                </a:solidFill>
                <a:latin typeface="Trebuchet MS" pitchFamily="34" charset="0"/>
              </a:rPr>
              <a:t>Åpent spørsmål: </a:t>
            </a:r>
            <a:r>
              <a:rPr lang="nb-NO" sz="1200" dirty="0" smtClean="0"/>
              <a:t>Hvilke egenskaper tror du en potensiell </a:t>
            </a:r>
            <a:r>
              <a:rPr lang="nb-NO" sz="1200" u="sng" dirty="0" smtClean="0"/>
              <a:t>voldtektsforbryter</a:t>
            </a:r>
            <a:r>
              <a:rPr lang="nb-NO" sz="1200" dirty="0" smtClean="0"/>
              <a:t> har?</a:t>
            </a:r>
            <a:endParaRPr lang="nb-NO" sz="1200" dirty="0">
              <a:solidFill>
                <a:srgbClr val="000000"/>
              </a:solidFill>
              <a:latin typeface="Trebuchet MS"/>
            </a:endParaRPr>
          </a:p>
        </p:txBody>
      </p:sp>
      <p:graphicFrame>
        <p:nvGraphicFramePr>
          <p:cNvPr id="8" name="Diagram 7">
            <a:hlinkClick r:id="" action="ppaction://macro?name=Zoom"/>
          </p:cNvPr>
          <p:cNvGraphicFramePr>
            <a:graphicFrameLocks noChangeAspect="1"/>
          </p:cNvGraphicFramePr>
          <p:nvPr>
            <p:custDataLst>
              <p:tags r:id="rId6"/>
            </p:custDataLst>
          </p:nvPr>
        </p:nvGraphicFramePr>
        <p:xfrm>
          <a:off x="323528" y="1412776"/>
          <a:ext cx="8640960" cy="4838468"/>
        </p:xfrm>
        <a:graphic>
          <a:graphicData uri="http://schemas.openxmlformats.org/drawingml/2006/chart">
            <c:chart xmlns:c="http://schemas.openxmlformats.org/drawingml/2006/chart" xmlns:r="http://schemas.openxmlformats.org/officeDocument/2006/relationships" r:id="rId12"/>
          </a:graphicData>
        </a:graphic>
      </p:graphicFrame>
      <p:pic>
        <p:nvPicPr>
          <p:cNvPr id="14" name="Bilde 13" descr="TNSgallup.png"/>
          <p:cNvPicPr>
            <a:picLocks noChangeAspect="1"/>
          </p:cNvPicPr>
          <p:nvPr>
            <p:custDataLst>
              <p:tags r:id="rId7"/>
            </p:custDataLst>
          </p:nvPr>
        </p:nvPicPr>
        <p:blipFill>
          <a:blip r:embed="rId13" cstate="print"/>
          <a:stretch>
            <a:fillRect/>
          </a:stretch>
        </p:blipFill>
        <p:spPr>
          <a:xfrm>
            <a:off x="139700" y="6337300"/>
            <a:ext cx="709188" cy="381000"/>
          </a:xfrm>
          <a:prstGeom prst="rect">
            <a:avLst/>
          </a:prstGeom>
        </p:spPr>
      </p:pic>
      <p:sp>
        <p:nvSpPr>
          <p:cNvPr id="22" name="TekstSylinder 21"/>
          <p:cNvSpPr txBox="1"/>
          <p:nvPr>
            <p:custDataLst>
              <p:tags r:id="rId8"/>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53</a:t>
            </a:r>
            <a:endParaRPr lang="nb-NO" sz="1200">
              <a:solidFill>
                <a:srgbClr val="000000"/>
              </a:solidFill>
              <a:latin typeface="Arial"/>
            </a:endParaRPr>
          </a:p>
        </p:txBody>
      </p:sp>
      <p:cxnSp>
        <p:nvCxnSpPr>
          <p:cNvPr id="23" name="Rett linje 22"/>
          <p:cNvCxnSpPr/>
          <p:nvPr>
            <p:custDataLst>
              <p:tags r:id="rId9"/>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10"/>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251520" y="355303"/>
            <a:ext cx="8528880" cy="769441"/>
          </a:xfrm>
        </p:spPr>
        <p:txBody>
          <a:bodyPr/>
          <a:lstStyle/>
          <a:p>
            <a:pPr>
              <a:spcAft>
                <a:spcPct val="0"/>
              </a:spcAft>
            </a:pPr>
            <a:r>
              <a:rPr lang="nb-NO" sz="2200" dirty="0" smtClean="0"/>
              <a:t>Hvilke egenskaper tror du en potensiell </a:t>
            </a:r>
            <a:r>
              <a:rPr lang="nb-NO" sz="2200" u="sng" dirty="0" smtClean="0"/>
              <a:t>voldtektsforbryter</a:t>
            </a:r>
            <a:r>
              <a:rPr lang="nb-NO" sz="2200" dirty="0" smtClean="0"/>
              <a:t> har?</a:t>
            </a:r>
            <a:endParaRPr lang="nb-NO" sz="2200" dirty="0">
              <a:solidFill>
                <a:srgbClr val="000000"/>
              </a:solidFill>
              <a:latin typeface="Trebuchet MS"/>
            </a:endParaRPr>
          </a:p>
        </p:txBody>
      </p:sp>
      <p:sp>
        <p:nvSpPr>
          <p:cNvPr id="5" name="TekstSylinder 4"/>
          <p:cNvSpPr txBox="1"/>
          <p:nvPr>
            <p:custDataLst>
              <p:tags r:id="rId3"/>
            </p:custDataLst>
          </p:nvPr>
        </p:nvSpPr>
        <p:spPr>
          <a:xfrm>
            <a:off x="393700" y="1268760"/>
            <a:ext cx="8498780" cy="553998"/>
          </a:xfrm>
          <a:prstGeom prst="rect">
            <a:avLst/>
          </a:prstGeom>
          <a:noFill/>
        </p:spPr>
        <p:txBody>
          <a:bodyPr vert="horz" wrap="square" rtlCol="0">
            <a:spAutoFit/>
          </a:bodyPr>
          <a:lstStyle/>
          <a:p>
            <a:pPr>
              <a:spcBef>
                <a:spcPct val="0"/>
              </a:spcBef>
              <a:spcAft>
                <a:spcPct val="0"/>
              </a:spcAft>
            </a:pPr>
            <a:r>
              <a:rPr lang="nb-NO" sz="1000" b="1" dirty="0" smtClean="0">
                <a:solidFill>
                  <a:schemeClr val="bg2">
                    <a:lumMod val="60000"/>
                    <a:lumOff val="40000"/>
                  </a:schemeClr>
                </a:solidFill>
              </a:rPr>
              <a:t>Manglende empati (manglende menneskelige egenskaper)</a:t>
            </a:r>
            <a:r>
              <a:rPr lang="nb-NO" sz="1000" b="1" dirty="0" smtClean="0"/>
              <a:t>:</a:t>
            </a:r>
          </a:p>
          <a:p>
            <a:pPr>
              <a:spcBef>
                <a:spcPct val="0"/>
              </a:spcBef>
              <a:spcAft>
                <a:spcPct val="0"/>
              </a:spcAft>
            </a:pPr>
            <a:endParaRPr lang="nb-NO" sz="1000" b="1" dirty="0" smtClean="0">
              <a:solidFill>
                <a:srgbClr val="000000"/>
              </a:solidFill>
              <a:latin typeface="Arial"/>
            </a:endParaRPr>
          </a:p>
          <a:p>
            <a:pPr>
              <a:spcBef>
                <a:spcPct val="0"/>
              </a:spcBef>
              <a:spcAft>
                <a:spcPct val="0"/>
              </a:spcAft>
            </a:pPr>
            <a:endParaRPr lang="nb-NO" sz="1000" dirty="0" smtClean="0">
              <a:solidFill>
                <a:srgbClr val="000000"/>
              </a:solidFill>
              <a:latin typeface="Arial"/>
            </a:endParaRPr>
          </a:p>
        </p:txBody>
      </p:sp>
      <p:sp>
        <p:nvSpPr>
          <p:cNvPr id="6" name="Rektangel 5"/>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00"/>
          </a:p>
        </p:txBody>
      </p:sp>
      <p:pic>
        <p:nvPicPr>
          <p:cNvPr id="26" name="Bilde 25" descr="TNSgallup.png"/>
          <p:cNvPicPr>
            <a:picLocks noChangeAspect="1"/>
          </p:cNvPicPr>
          <p:nvPr>
            <p:custDataLst>
              <p:tags r:id="rId5"/>
            </p:custDataLst>
          </p:nvPr>
        </p:nvPicPr>
        <p:blipFill>
          <a:blip r:embed="rId10" cstate="print"/>
          <a:stretch>
            <a:fillRect/>
          </a:stretch>
        </p:blipFill>
        <p:spPr>
          <a:xfrm>
            <a:off x="139700" y="6337300"/>
            <a:ext cx="709188" cy="381000"/>
          </a:xfrm>
          <a:prstGeom prst="rect">
            <a:avLst/>
          </a:prstGeom>
        </p:spPr>
      </p:pic>
      <p:sp>
        <p:nvSpPr>
          <p:cNvPr id="30" name="TekstSylinder 29"/>
          <p:cNvSpPr txBox="1"/>
          <p:nvPr>
            <p:custDataLst>
              <p:tags r:id="rId6"/>
            </p:custDataLst>
          </p:nvPr>
        </p:nvSpPr>
        <p:spPr>
          <a:xfrm>
            <a:off x="8636000" y="6350000"/>
            <a:ext cx="635000" cy="153888"/>
          </a:xfrm>
          <a:prstGeom prst="rect">
            <a:avLst/>
          </a:prstGeom>
          <a:noFill/>
        </p:spPr>
        <p:txBody>
          <a:bodyPr vert="horz" tIns="0" bIns="0" rtlCol="0">
            <a:spAutoFit/>
          </a:bodyPr>
          <a:lstStyle/>
          <a:p>
            <a:r>
              <a:rPr lang="nb-NO" sz="1000" smtClean="0">
                <a:solidFill>
                  <a:srgbClr val="000000"/>
                </a:solidFill>
                <a:latin typeface="Arial"/>
              </a:rPr>
              <a:t>54</a:t>
            </a:r>
            <a:endParaRPr lang="nb-NO" sz="1000">
              <a:solidFill>
                <a:srgbClr val="000000"/>
              </a:solidFill>
              <a:latin typeface="Arial"/>
            </a:endParaRPr>
          </a:p>
        </p:txBody>
      </p:sp>
      <p:cxnSp>
        <p:nvCxnSpPr>
          <p:cNvPr id="31" name="Rett linje 30"/>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32" name="TekstSylinder 31"/>
          <p:cNvSpPr txBox="1"/>
          <p:nvPr>
            <p:custDataLst>
              <p:tags r:id="rId8"/>
            </p:custDataLst>
          </p:nvPr>
        </p:nvSpPr>
        <p:spPr>
          <a:xfrm>
            <a:off x="7150100" y="6540500"/>
            <a:ext cx="1485900" cy="153888"/>
          </a:xfrm>
          <a:prstGeom prst="rect">
            <a:avLst/>
          </a:prstGeom>
          <a:noFill/>
        </p:spPr>
        <p:txBody>
          <a:bodyPr vert="horz" tIns="0" bIns="0" rtlCol="0">
            <a:spAutoFit/>
          </a:bodyPr>
          <a:lstStyle/>
          <a:p>
            <a:pPr algn="r"/>
            <a:r>
              <a:rPr lang="nb-NO" sz="1000" smtClean="0">
                <a:solidFill>
                  <a:srgbClr val="999999"/>
                </a:solidFill>
                <a:latin typeface="Arial"/>
              </a:rPr>
              <a:t>© 2012 TNS Gallup</a:t>
            </a:r>
            <a:endParaRPr lang="nb-NO" sz="1000">
              <a:solidFill>
                <a:srgbClr val="999999"/>
              </a:solidFill>
              <a:latin typeface="Arial"/>
            </a:endParaRPr>
          </a:p>
        </p:txBody>
      </p:sp>
      <p:sp>
        <p:nvSpPr>
          <p:cNvPr id="14" name="Rektangel 13"/>
          <p:cNvSpPr/>
          <p:nvPr/>
        </p:nvSpPr>
        <p:spPr>
          <a:xfrm>
            <a:off x="485800" y="1484784"/>
            <a:ext cx="3582144" cy="400110"/>
          </a:xfrm>
          <a:prstGeom prst="rect">
            <a:avLst/>
          </a:prstGeom>
        </p:spPr>
        <p:txBody>
          <a:bodyPr wrap="square">
            <a:spAutoFit/>
          </a:bodyPr>
          <a:lstStyle/>
          <a:p>
            <a:r>
              <a:rPr lang="nb-NO" sz="1000" i="1" dirty="0" smtClean="0"/>
              <a:t>”Det må være et menneske uten empati og forståelse til andre sin lidelse. En person med perverse fantasier.”</a:t>
            </a:r>
            <a:endParaRPr lang="nb-NO" sz="1000" i="1" dirty="0"/>
          </a:p>
        </p:txBody>
      </p:sp>
      <p:sp>
        <p:nvSpPr>
          <p:cNvPr id="15" name="Rektangel 14"/>
          <p:cNvSpPr/>
          <p:nvPr/>
        </p:nvSpPr>
        <p:spPr>
          <a:xfrm>
            <a:off x="395536" y="1988840"/>
            <a:ext cx="5382344" cy="246221"/>
          </a:xfrm>
          <a:prstGeom prst="rect">
            <a:avLst/>
          </a:prstGeom>
        </p:spPr>
        <p:txBody>
          <a:bodyPr wrap="square">
            <a:spAutoFit/>
          </a:bodyPr>
          <a:lstStyle/>
          <a:p>
            <a:pPr>
              <a:spcBef>
                <a:spcPct val="0"/>
              </a:spcBef>
              <a:spcAft>
                <a:spcPct val="0"/>
              </a:spcAft>
            </a:pPr>
            <a:r>
              <a:rPr lang="nb-NO" sz="1000" b="1" dirty="0" smtClean="0">
                <a:solidFill>
                  <a:schemeClr val="bg2">
                    <a:lumMod val="60000"/>
                    <a:lumOff val="40000"/>
                  </a:schemeClr>
                </a:solidFill>
              </a:rPr>
              <a:t>Maktsyk (menneskets iboende ondskap)</a:t>
            </a:r>
            <a:r>
              <a:rPr lang="nb-NO" sz="1000" b="1" dirty="0" smtClean="0"/>
              <a:t>:</a:t>
            </a:r>
          </a:p>
        </p:txBody>
      </p:sp>
      <p:sp>
        <p:nvSpPr>
          <p:cNvPr id="16" name="Rektangel 15"/>
          <p:cNvSpPr/>
          <p:nvPr/>
        </p:nvSpPr>
        <p:spPr>
          <a:xfrm>
            <a:off x="539552" y="2204864"/>
            <a:ext cx="3294112" cy="400110"/>
          </a:xfrm>
          <a:prstGeom prst="rect">
            <a:avLst/>
          </a:prstGeom>
        </p:spPr>
        <p:txBody>
          <a:bodyPr wrap="square">
            <a:spAutoFit/>
          </a:bodyPr>
          <a:lstStyle/>
          <a:p>
            <a:r>
              <a:rPr lang="nb-NO" sz="1000" i="1" dirty="0" smtClean="0"/>
              <a:t>”Forførende, slu, sjarmerende, hensynsløs, ondsinnet, gal, dum, slem, psykopatisk”</a:t>
            </a:r>
            <a:endParaRPr lang="nb-NO" sz="1000" i="1" dirty="0"/>
          </a:p>
        </p:txBody>
      </p:sp>
      <p:sp>
        <p:nvSpPr>
          <p:cNvPr id="17" name="Rektangel 16"/>
          <p:cNvSpPr/>
          <p:nvPr/>
        </p:nvSpPr>
        <p:spPr>
          <a:xfrm>
            <a:off x="413792" y="2708920"/>
            <a:ext cx="6534472" cy="246221"/>
          </a:xfrm>
          <a:prstGeom prst="rect">
            <a:avLst/>
          </a:prstGeom>
        </p:spPr>
        <p:txBody>
          <a:bodyPr wrap="square">
            <a:spAutoFit/>
          </a:bodyPr>
          <a:lstStyle/>
          <a:p>
            <a:pPr>
              <a:spcBef>
                <a:spcPct val="0"/>
              </a:spcBef>
              <a:spcAft>
                <a:spcPct val="0"/>
              </a:spcAft>
            </a:pPr>
            <a:r>
              <a:rPr lang="nb-NO" sz="1000" b="1" dirty="0" smtClean="0">
                <a:solidFill>
                  <a:schemeClr val="bg2">
                    <a:lumMod val="60000"/>
                    <a:lumOff val="40000"/>
                  </a:schemeClr>
                </a:solidFill>
              </a:rPr>
              <a:t>Lavt selvbilde/lav selvtillit (bakgrunnsforklaringer)</a:t>
            </a:r>
          </a:p>
        </p:txBody>
      </p:sp>
      <p:sp>
        <p:nvSpPr>
          <p:cNvPr id="18" name="Rektangel 17"/>
          <p:cNvSpPr/>
          <p:nvPr/>
        </p:nvSpPr>
        <p:spPr>
          <a:xfrm>
            <a:off x="539552" y="2935830"/>
            <a:ext cx="3600400" cy="400110"/>
          </a:xfrm>
          <a:prstGeom prst="rect">
            <a:avLst/>
          </a:prstGeom>
        </p:spPr>
        <p:txBody>
          <a:bodyPr wrap="square">
            <a:spAutoFit/>
          </a:bodyPr>
          <a:lstStyle/>
          <a:p>
            <a:r>
              <a:rPr lang="nb-NO" sz="1000" i="1" dirty="0" smtClean="0"/>
              <a:t>”Dårlig selvbilde, vanskelig forhold til det andre kjønn, trang til selvhevdelse”</a:t>
            </a:r>
            <a:endParaRPr lang="nb-NO" sz="1000" i="1" dirty="0"/>
          </a:p>
        </p:txBody>
      </p:sp>
      <p:sp>
        <p:nvSpPr>
          <p:cNvPr id="19" name="Rektangel 18"/>
          <p:cNvSpPr/>
          <p:nvPr/>
        </p:nvSpPr>
        <p:spPr>
          <a:xfrm>
            <a:off x="467152" y="3356992"/>
            <a:ext cx="2116285" cy="246221"/>
          </a:xfrm>
          <a:prstGeom prst="rect">
            <a:avLst/>
          </a:prstGeom>
        </p:spPr>
        <p:txBody>
          <a:bodyPr wrap="none">
            <a:spAutoFit/>
          </a:bodyPr>
          <a:lstStyle/>
          <a:p>
            <a:pPr>
              <a:spcBef>
                <a:spcPct val="0"/>
              </a:spcBef>
              <a:spcAft>
                <a:spcPct val="0"/>
              </a:spcAft>
            </a:pPr>
            <a:r>
              <a:rPr lang="nb-NO" sz="1000" b="1" dirty="0" smtClean="0">
                <a:solidFill>
                  <a:schemeClr val="bg2">
                    <a:lumMod val="60000"/>
                    <a:lumOff val="40000"/>
                  </a:schemeClr>
                </a:solidFill>
              </a:rPr>
              <a:t>Forvridd kvinnesyn (kjønnssyn)</a:t>
            </a:r>
          </a:p>
        </p:txBody>
      </p:sp>
      <p:sp>
        <p:nvSpPr>
          <p:cNvPr id="25" name="Rektangel 24"/>
          <p:cNvSpPr/>
          <p:nvPr/>
        </p:nvSpPr>
        <p:spPr>
          <a:xfrm>
            <a:off x="611560" y="3573016"/>
            <a:ext cx="4572000" cy="400110"/>
          </a:xfrm>
          <a:prstGeom prst="rect">
            <a:avLst/>
          </a:prstGeom>
        </p:spPr>
        <p:txBody>
          <a:bodyPr>
            <a:spAutoFit/>
          </a:bodyPr>
          <a:lstStyle/>
          <a:p>
            <a:r>
              <a:rPr lang="nb-NO" sz="1000" i="1" dirty="0" smtClean="0"/>
              <a:t>”Liten kontakt med kvinner. Lever under strenge normer. Liten respekt for kvinner.” </a:t>
            </a:r>
            <a:endParaRPr lang="nb-NO" sz="1000" i="1" dirty="0"/>
          </a:p>
        </p:txBody>
      </p:sp>
      <p:sp>
        <p:nvSpPr>
          <p:cNvPr id="27" name="Rektangel 26"/>
          <p:cNvSpPr/>
          <p:nvPr/>
        </p:nvSpPr>
        <p:spPr>
          <a:xfrm>
            <a:off x="467544" y="4077072"/>
            <a:ext cx="2616422" cy="246221"/>
          </a:xfrm>
          <a:prstGeom prst="rect">
            <a:avLst/>
          </a:prstGeom>
        </p:spPr>
        <p:txBody>
          <a:bodyPr wrap="none">
            <a:spAutoFit/>
          </a:bodyPr>
          <a:lstStyle/>
          <a:p>
            <a:pPr>
              <a:spcBef>
                <a:spcPct val="0"/>
              </a:spcBef>
              <a:spcAft>
                <a:spcPct val="0"/>
              </a:spcAft>
            </a:pPr>
            <a:r>
              <a:rPr lang="nb-NO" sz="1000" b="1" dirty="0" smtClean="0">
                <a:solidFill>
                  <a:schemeClr val="bg2">
                    <a:lumMod val="60000"/>
                    <a:lumOff val="40000"/>
                  </a:schemeClr>
                </a:solidFill>
              </a:rPr>
              <a:t>Psykiske problemer (psykisk diagnose):</a:t>
            </a:r>
          </a:p>
        </p:txBody>
      </p:sp>
      <p:sp>
        <p:nvSpPr>
          <p:cNvPr id="28" name="Rektangel 27"/>
          <p:cNvSpPr/>
          <p:nvPr/>
        </p:nvSpPr>
        <p:spPr>
          <a:xfrm>
            <a:off x="683568" y="4365104"/>
            <a:ext cx="4572000" cy="400110"/>
          </a:xfrm>
          <a:prstGeom prst="rect">
            <a:avLst/>
          </a:prstGeom>
        </p:spPr>
        <p:txBody>
          <a:bodyPr>
            <a:spAutoFit/>
          </a:bodyPr>
          <a:lstStyle/>
          <a:p>
            <a:r>
              <a:rPr lang="nb-NO" sz="1000" i="1" dirty="0" smtClean="0"/>
              <a:t>”Er det snakk om overgrepsvoldtekt, så vil han alltid ha en diagnose, eller ulike psykiske problemer. Friske mennesker begår ikke overgrepsvoldtekter”</a:t>
            </a:r>
            <a:endParaRPr lang="nb-NO" sz="1000" i="1" dirty="0"/>
          </a:p>
        </p:txBody>
      </p:sp>
      <p:sp>
        <p:nvSpPr>
          <p:cNvPr id="29" name="Rektangel 28"/>
          <p:cNvSpPr/>
          <p:nvPr/>
        </p:nvSpPr>
        <p:spPr>
          <a:xfrm>
            <a:off x="467544" y="4838963"/>
            <a:ext cx="1965603" cy="246221"/>
          </a:xfrm>
          <a:prstGeom prst="rect">
            <a:avLst/>
          </a:prstGeom>
        </p:spPr>
        <p:txBody>
          <a:bodyPr wrap="none">
            <a:spAutoFit/>
          </a:bodyPr>
          <a:lstStyle/>
          <a:p>
            <a:pPr>
              <a:spcBef>
                <a:spcPct val="0"/>
              </a:spcBef>
              <a:spcAft>
                <a:spcPct val="0"/>
              </a:spcAft>
            </a:pPr>
            <a:r>
              <a:rPr lang="nb-NO" sz="1000" b="1" dirty="0" smtClean="0">
                <a:solidFill>
                  <a:schemeClr val="bg2">
                    <a:lumMod val="60000"/>
                    <a:lumOff val="40000"/>
                  </a:schemeClr>
                </a:solidFill>
              </a:rPr>
              <a:t>Undertrykte seksuelle behov:</a:t>
            </a:r>
          </a:p>
        </p:txBody>
      </p:sp>
      <p:sp>
        <p:nvSpPr>
          <p:cNvPr id="33" name="Rektangel 32"/>
          <p:cNvSpPr/>
          <p:nvPr/>
        </p:nvSpPr>
        <p:spPr>
          <a:xfrm>
            <a:off x="648072" y="5085184"/>
            <a:ext cx="6228184" cy="400110"/>
          </a:xfrm>
          <a:prstGeom prst="rect">
            <a:avLst/>
          </a:prstGeom>
        </p:spPr>
        <p:txBody>
          <a:bodyPr wrap="square">
            <a:spAutoFit/>
          </a:bodyPr>
          <a:lstStyle/>
          <a:p>
            <a:r>
              <a:rPr lang="nb-NO" sz="1000" i="1" dirty="0" smtClean="0"/>
              <a:t>”Han eller hun føler seg ikke i/ er ikke, tilstrekkelig attraktiv og har utviklet et behov for seksuelt samvær som ikke kan dekkes på annen måte enn ved å øve voldtekt”</a:t>
            </a:r>
            <a:endParaRPr lang="nb-NO" sz="1000" i="1" dirty="0"/>
          </a:p>
        </p:txBody>
      </p:sp>
      <p:sp>
        <p:nvSpPr>
          <p:cNvPr id="34" name="Rektangel 33"/>
          <p:cNvSpPr/>
          <p:nvPr/>
        </p:nvSpPr>
        <p:spPr>
          <a:xfrm>
            <a:off x="539552" y="5517232"/>
            <a:ext cx="1159292" cy="246221"/>
          </a:xfrm>
          <a:prstGeom prst="rect">
            <a:avLst/>
          </a:prstGeom>
        </p:spPr>
        <p:txBody>
          <a:bodyPr wrap="none">
            <a:spAutoFit/>
          </a:bodyPr>
          <a:lstStyle/>
          <a:p>
            <a:pPr>
              <a:spcBef>
                <a:spcPct val="0"/>
              </a:spcBef>
              <a:spcAft>
                <a:spcPct val="0"/>
              </a:spcAft>
            </a:pPr>
            <a:r>
              <a:rPr lang="nb-NO" sz="1000" b="1" dirty="0" smtClean="0">
                <a:solidFill>
                  <a:schemeClr val="bg2">
                    <a:lumMod val="60000"/>
                    <a:lumOff val="40000"/>
                  </a:schemeClr>
                </a:solidFill>
              </a:rPr>
              <a:t>Fremmedkultur:</a:t>
            </a:r>
          </a:p>
        </p:txBody>
      </p:sp>
      <p:sp>
        <p:nvSpPr>
          <p:cNvPr id="35" name="Rektangel 34"/>
          <p:cNvSpPr/>
          <p:nvPr/>
        </p:nvSpPr>
        <p:spPr>
          <a:xfrm>
            <a:off x="611560" y="5733256"/>
            <a:ext cx="3456384" cy="400110"/>
          </a:xfrm>
          <a:prstGeom prst="rect">
            <a:avLst/>
          </a:prstGeom>
        </p:spPr>
        <p:txBody>
          <a:bodyPr wrap="square">
            <a:spAutoFit/>
          </a:bodyPr>
          <a:lstStyle/>
          <a:p>
            <a:r>
              <a:rPr lang="nb-NO" sz="1000" i="1" dirty="0" smtClean="0"/>
              <a:t>”Innvandrere med et forkvaklet kvinnesyn Få nordmenn er overgripere mot ukjente kvinner”</a:t>
            </a:r>
            <a:endParaRPr lang="nb-NO" sz="1000" i="1" dirty="0"/>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custDataLst>
              <p:tags r:id="rId2"/>
            </p:custDataLst>
          </p:nvPr>
        </p:nvSpPr>
        <p:spPr>
          <a:xfrm>
            <a:off x="4876800" y="1473200"/>
            <a:ext cx="3848100" cy="338554"/>
          </a:xfrm>
          <a:prstGeom prst="rect">
            <a:avLst/>
          </a:prstGeom>
          <a:noFill/>
        </p:spPr>
        <p:txBody>
          <a:bodyPr vert="horz" rtlCol="0">
            <a:spAutoFit/>
          </a:bodyPr>
          <a:lstStyle/>
          <a:p>
            <a:pPr algn="r">
              <a:spcBef>
                <a:spcPct val="0"/>
              </a:spcBef>
              <a:spcAft>
                <a:spcPct val="0"/>
              </a:spcAft>
            </a:pPr>
            <a:r>
              <a:rPr lang="nb-NO" sz="1600" smtClean="0">
                <a:solidFill>
                  <a:srgbClr val="FFFFFF"/>
                </a:solidFill>
                <a:latin typeface="Arial"/>
              </a:rPr>
              <a:t>Insert your text here</a:t>
            </a:r>
            <a:endParaRPr lang="nb-NO" sz="1600">
              <a:solidFill>
                <a:srgbClr val="FFFFFF"/>
              </a:solidFill>
              <a:latin typeface="Arial"/>
            </a:endParaRPr>
          </a:p>
        </p:txBody>
      </p:sp>
      <p:sp>
        <p:nvSpPr>
          <p:cNvPr id="8" name="Rektangel 7"/>
          <p:cNvSpPr/>
          <p:nvPr>
            <p:custDataLst>
              <p:tags r:id="rId3"/>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30" name="Picture 6"/>
          <p:cNvPicPr>
            <a:picLocks noChangeAspect="1" noChangeArrowheads="1"/>
          </p:cNvPicPr>
          <p:nvPr/>
        </p:nvPicPr>
        <p:blipFill>
          <a:blip r:embed="rId10" cstate="print"/>
          <a:srcRect/>
          <a:stretch>
            <a:fillRect/>
          </a:stretch>
        </p:blipFill>
        <p:spPr bwMode="auto">
          <a:xfrm>
            <a:off x="0" y="432048"/>
            <a:ext cx="8880987" cy="6093296"/>
          </a:xfrm>
          <a:prstGeom prst="rect">
            <a:avLst/>
          </a:prstGeom>
          <a:noFill/>
          <a:ln w="9525">
            <a:noFill/>
            <a:miter lim="800000"/>
            <a:headEnd/>
            <a:tailEnd/>
          </a:ln>
        </p:spPr>
      </p:pic>
      <p:sp>
        <p:nvSpPr>
          <p:cNvPr id="10" name="TekstSylinder 9"/>
          <p:cNvSpPr txBox="1"/>
          <p:nvPr>
            <p:custDataLst>
              <p:tags r:id="rId4"/>
            </p:custDataLst>
          </p:nvPr>
        </p:nvSpPr>
        <p:spPr>
          <a:xfrm>
            <a:off x="342900" y="266700"/>
            <a:ext cx="8621588" cy="430887"/>
          </a:xfrm>
          <a:prstGeom prst="rect">
            <a:avLst/>
          </a:prstGeom>
          <a:noFill/>
        </p:spPr>
        <p:txBody>
          <a:bodyPr vert="horz" wrap="square" rtlCol="0">
            <a:spAutoFit/>
          </a:bodyPr>
          <a:lstStyle/>
          <a:p>
            <a:pPr>
              <a:spcBef>
                <a:spcPct val="0"/>
              </a:spcBef>
              <a:spcAft>
                <a:spcPct val="0"/>
              </a:spcAft>
            </a:pPr>
            <a:r>
              <a:rPr lang="nb-NO" sz="2200" b="1" dirty="0" smtClean="0"/>
              <a:t>Hvilke egenskaper tror du et potensielt </a:t>
            </a:r>
            <a:r>
              <a:rPr lang="nb-NO" sz="2200" b="1" u="sng" dirty="0" smtClean="0"/>
              <a:t>voldtektsoffer</a:t>
            </a:r>
            <a:r>
              <a:rPr lang="nb-NO" sz="2200" b="1" dirty="0" smtClean="0"/>
              <a:t> har?</a:t>
            </a:r>
            <a:endParaRPr lang="nb-NO" sz="2200" b="1" dirty="0">
              <a:solidFill>
                <a:srgbClr val="000000"/>
              </a:solidFill>
              <a:latin typeface="Trebuchet MS"/>
            </a:endParaRPr>
          </a:p>
        </p:txBody>
      </p:sp>
      <p:pic>
        <p:nvPicPr>
          <p:cNvPr id="14" name="Bilde 13" descr="TNSgallup.png"/>
          <p:cNvPicPr>
            <a:picLocks noChangeAspect="1"/>
          </p:cNvPicPr>
          <p:nvPr>
            <p:custDataLst>
              <p:tags r:id="rId5"/>
            </p:custDataLst>
          </p:nvPr>
        </p:nvPicPr>
        <p:blipFill>
          <a:blip r:embed="rId11" cstate="print"/>
          <a:stretch>
            <a:fillRect/>
          </a:stretch>
        </p:blipFill>
        <p:spPr>
          <a:xfrm>
            <a:off x="139700" y="6337300"/>
            <a:ext cx="709188" cy="381000"/>
          </a:xfrm>
          <a:prstGeom prst="rect">
            <a:avLst/>
          </a:prstGeom>
        </p:spPr>
      </p:pic>
      <p:sp>
        <p:nvSpPr>
          <p:cNvPr id="18" name="TekstSylinder 17"/>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60</a:t>
            </a:r>
            <a:endParaRPr lang="nb-NO" sz="1200">
              <a:solidFill>
                <a:srgbClr val="000000"/>
              </a:solidFill>
              <a:latin typeface="Arial"/>
            </a:endParaRPr>
          </a:p>
        </p:txBody>
      </p:sp>
      <p:cxnSp>
        <p:nvCxnSpPr>
          <p:cNvPr id="19" name="Rett linje 18"/>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0" name="TekstSylinder 19"/>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Et voldtektsoffers egenskaper </a:t>
            </a:r>
            <a:endParaRPr lang="nb-NO" dirty="0">
              <a:solidFill>
                <a:schemeClr val="bg2">
                  <a:lumMod val="60000"/>
                  <a:lumOff val="40000"/>
                </a:schemeClr>
              </a:solidFill>
            </a:endParaRPr>
          </a:p>
        </p:txBody>
      </p:sp>
      <p:sp>
        <p:nvSpPr>
          <p:cNvPr id="4" name="TekstSylinder 3"/>
          <p:cNvSpPr txBox="1"/>
          <p:nvPr>
            <p:custDataLst>
              <p:tags r:id="rId3"/>
            </p:custDataLst>
          </p:nvPr>
        </p:nvSpPr>
        <p:spPr>
          <a:xfrm>
            <a:off x="323528" y="5929596"/>
            <a:ext cx="8432800" cy="246221"/>
          </a:xfrm>
          <a:prstGeom prst="rect">
            <a:avLst/>
          </a:prstGeom>
          <a:noFill/>
        </p:spPr>
        <p:txBody>
          <a:bodyPr vert="horz" rtlCol="0" anchor="b">
            <a:spAutoFit/>
          </a:bodyPr>
          <a:lstStyle/>
          <a:p>
            <a:pPr algn="ctr"/>
            <a:r>
              <a:rPr lang="nb-NO" sz="1000" i="1" dirty="0" smtClean="0">
                <a:solidFill>
                  <a:srgbClr val="000000"/>
                </a:solidFill>
                <a:latin typeface="Arial"/>
              </a:rPr>
              <a:t>N=604</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p:custDataLst>
              <p:tags r:id="rId5"/>
            </p:custDataLst>
          </p:nvPr>
        </p:nvSpPr>
        <p:spPr>
          <a:xfrm>
            <a:off x="395536" y="847745"/>
            <a:ext cx="8496944" cy="276999"/>
          </a:xfrm>
          <a:prstGeom prst="rect">
            <a:avLst/>
          </a:prstGeom>
        </p:spPr>
        <p:txBody>
          <a:bodyPr wrap="square">
            <a:spAutoFit/>
          </a:bodyPr>
          <a:lstStyle/>
          <a:p>
            <a:pPr>
              <a:spcBef>
                <a:spcPct val="0"/>
              </a:spcBef>
              <a:spcAft>
                <a:spcPct val="0"/>
              </a:spcAft>
            </a:pPr>
            <a:r>
              <a:rPr lang="nb-NO" sz="1200" dirty="0" smtClean="0">
                <a:solidFill>
                  <a:schemeClr val="bg2">
                    <a:lumMod val="60000"/>
                    <a:lumOff val="40000"/>
                  </a:schemeClr>
                </a:solidFill>
                <a:latin typeface="Trebuchet MS" pitchFamily="34" charset="0"/>
              </a:rPr>
              <a:t>Åpent spørsmål: </a:t>
            </a:r>
            <a:r>
              <a:rPr lang="nb-NO" sz="1200" dirty="0" smtClean="0"/>
              <a:t>Hvilke egenskaper tror du et potensielt </a:t>
            </a:r>
            <a:r>
              <a:rPr lang="nb-NO" sz="1200" u="sng" dirty="0" smtClean="0"/>
              <a:t>voldtektsoffer </a:t>
            </a:r>
            <a:r>
              <a:rPr lang="nb-NO" sz="1200" dirty="0" smtClean="0"/>
              <a:t>har?</a:t>
            </a:r>
            <a:endParaRPr lang="nb-NO" sz="1200" dirty="0">
              <a:solidFill>
                <a:srgbClr val="000000"/>
              </a:solidFill>
              <a:latin typeface="Trebuchet MS"/>
            </a:endParaRPr>
          </a:p>
        </p:txBody>
      </p:sp>
      <p:graphicFrame>
        <p:nvGraphicFramePr>
          <p:cNvPr id="8" name="Diagram 7">
            <a:hlinkClick r:id="" action="ppaction://macro?name=Zoom"/>
          </p:cNvPr>
          <p:cNvGraphicFramePr>
            <a:graphicFrameLocks noChangeAspect="1"/>
          </p:cNvGraphicFramePr>
          <p:nvPr>
            <p:custDataLst>
              <p:tags r:id="rId6"/>
            </p:custDataLst>
          </p:nvPr>
        </p:nvGraphicFramePr>
        <p:xfrm>
          <a:off x="323528" y="1196752"/>
          <a:ext cx="8640960" cy="4838468"/>
        </p:xfrm>
        <a:graphic>
          <a:graphicData uri="http://schemas.openxmlformats.org/drawingml/2006/chart">
            <c:chart xmlns:c="http://schemas.openxmlformats.org/drawingml/2006/chart" xmlns:r="http://schemas.openxmlformats.org/officeDocument/2006/relationships" r:id="rId12"/>
          </a:graphicData>
        </a:graphic>
      </p:graphicFrame>
      <p:pic>
        <p:nvPicPr>
          <p:cNvPr id="14" name="Bilde 13" descr="TNSgallup.png"/>
          <p:cNvPicPr>
            <a:picLocks noChangeAspect="1"/>
          </p:cNvPicPr>
          <p:nvPr>
            <p:custDataLst>
              <p:tags r:id="rId7"/>
            </p:custDataLst>
          </p:nvPr>
        </p:nvPicPr>
        <p:blipFill>
          <a:blip r:embed="rId13" cstate="print"/>
          <a:stretch>
            <a:fillRect/>
          </a:stretch>
        </p:blipFill>
        <p:spPr>
          <a:xfrm>
            <a:off x="139700" y="6337300"/>
            <a:ext cx="709188" cy="381000"/>
          </a:xfrm>
          <a:prstGeom prst="rect">
            <a:avLst/>
          </a:prstGeom>
        </p:spPr>
      </p:pic>
      <p:sp>
        <p:nvSpPr>
          <p:cNvPr id="22" name="TekstSylinder 21"/>
          <p:cNvSpPr txBox="1"/>
          <p:nvPr>
            <p:custDataLst>
              <p:tags r:id="rId8"/>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61</a:t>
            </a:r>
            <a:endParaRPr lang="nb-NO" sz="1200">
              <a:solidFill>
                <a:srgbClr val="000000"/>
              </a:solidFill>
              <a:latin typeface="Arial"/>
            </a:endParaRPr>
          </a:p>
        </p:txBody>
      </p:sp>
      <p:cxnSp>
        <p:nvCxnSpPr>
          <p:cNvPr id="23" name="Rett linje 22"/>
          <p:cNvCxnSpPr/>
          <p:nvPr>
            <p:custDataLst>
              <p:tags r:id="rId9"/>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4" name="TekstSylinder 23"/>
          <p:cNvSpPr txBox="1"/>
          <p:nvPr>
            <p:custDataLst>
              <p:tags r:id="rId10"/>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custDataLst>
              <p:tags r:id="rId2"/>
            </p:custDataLst>
          </p:nvPr>
        </p:nvSpPr>
        <p:spPr>
          <a:xfrm>
            <a:off x="4914900" y="190500"/>
            <a:ext cx="3848100" cy="523220"/>
          </a:xfrm>
          <a:prstGeom prst="rect">
            <a:avLst/>
          </a:prstGeom>
          <a:noFill/>
        </p:spPr>
        <p:txBody>
          <a:bodyPr vert="horz" rtlCol="0">
            <a:spAutoFit/>
          </a:bodyPr>
          <a:lstStyle/>
          <a:p>
            <a:pPr algn="r">
              <a:spcBef>
                <a:spcPct val="0"/>
              </a:spcBef>
              <a:spcAft>
                <a:spcPct val="0"/>
              </a:spcAft>
            </a:pPr>
            <a:r>
              <a:rPr lang="nb-NO" sz="2800" b="1" smtClean="0">
                <a:solidFill>
                  <a:srgbClr val="FFFFFF"/>
                </a:solidFill>
                <a:latin typeface="Trebuchet MS"/>
              </a:rPr>
              <a:t>Insert your text here</a:t>
            </a:r>
            <a:endParaRPr lang="nb-NO" sz="2800" b="1">
              <a:solidFill>
                <a:srgbClr val="FFFFFF"/>
              </a:solidFill>
              <a:latin typeface="Trebuchet MS"/>
            </a:endParaRPr>
          </a:p>
        </p:txBody>
      </p:sp>
      <p:sp>
        <p:nvSpPr>
          <p:cNvPr id="3" name="TekstSylinder 2"/>
          <p:cNvSpPr txBox="1"/>
          <p:nvPr>
            <p:custDataLst>
              <p:tags r:id="rId3"/>
            </p:custDataLst>
          </p:nvPr>
        </p:nvSpPr>
        <p:spPr>
          <a:xfrm>
            <a:off x="4876800" y="1473200"/>
            <a:ext cx="3848100" cy="338554"/>
          </a:xfrm>
          <a:prstGeom prst="rect">
            <a:avLst/>
          </a:prstGeom>
          <a:noFill/>
        </p:spPr>
        <p:txBody>
          <a:bodyPr vert="horz" rtlCol="0">
            <a:spAutoFit/>
          </a:bodyPr>
          <a:lstStyle/>
          <a:p>
            <a:pPr algn="r">
              <a:spcBef>
                <a:spcPct val="0"/>
              </a:spcBef>
              <a:spcAft>
                <a:spcPct val="0"/>
              </a:spcAft>
            </a:pPr>
            <a:r>
              <a:rPr lang="nb-NO" sz="1600" smtClean="0">
                <a:solidFill>
                  <a:srgbClr val="FFFFFF"/>
                </a:solidFill>
                <a:latin typeface="Arial"/>
              </a:rPr>
              <a:t>Insert your text here</a:t>
            </a:r>
            <a:endParaRPr lang="nb-NO" sz="1600">
              <a:solidFill>
                <a:srgbClr val="FFFFFF"/>
              </a:solidFill>
              <a:latin typeface="Arial"/>
            </a:endParaRPr>
          </a:p>
        </p:txBody>
      </p:sp>
      <p:sp>
        <p:nvSpPr>
          <p:cNvPr id="8" name="Rektangel 7"/>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4" name="Picture 6"/>
          <p:cNvPicPr>
            <a:picLocks noChangeAspect="1" noChangeArrowheads="1"/>
          </p:cNvPicPr>
          <p:nvPr/>
        </p:nvPicPr>
        <p:blipFill>
          <a:blip r:embed="rId11" cstate="print"/>
          <a:srcRect/>
          <a:stretch>
            <a:fillRect/>
          </a:stretch>
        </p:blipFill>
        <p:spPr bwMode="auto">
          <a:xfrm>
            <a:off x="73060" y="144016"/>
            <a:ext cx="8963436" cy="6669360"/>
          </a:xfrm>
          <a:prstGeom prst="rect">
            <a:avLst/>
          </a:prstGeom>
          <a:noFill/>
          <a:ln w="9525">
            <a:noFill/>
            <a:miter lim="800000"/>
            <a:headEnd/>
            <a:tailEnd/>
          </a:ln>
        </p:spPr>
      </p:pic>
      <p:sp>
        <p:nvSpPr>
          <p:cNvPr id="11" name="TekstSylinder 10"/>
          <p:cNvSpPr txBox="1"/>
          <p:nvPr>
            <p:custDataLst>
              <p:tags r:id="rId5"/>
            </p:custDataLst>
          </p:nvPr>
        </p:nvSpPr>
        <p:spPr>
          <a:xfrm>
            <a:off x="342900" y="266700"/>
            <a:ext cx="8045524" cy="523220"/>
          </a:xfrm>
          <a:prstGeom prst="rect">
            <a:avLst/>
          </a:prstGeom>
          <a:noFill/>
        </p:spPr>
        <p:txBody>
          <a:bodyPr vert="horz" wrap="square" rtlCol="0">
            <a:spAutoFit/>
          </a:bodyPr>
          <a:lstStyle/>
          <a:p>
            <a:pPr>
              <a:spcBef>
                <a:spcPct val="0"/>
              </a:spcBef>
              <a:spcAft>
                <a:spcPct val="0"/>
              </a:spcAft>
            </a:pPr>
            <a:r>
              <a:rPr lang="nb-NO" sz="2800" b="1" dirty="0">
                <a:solidFill>
                  <a:srgbClr val="000000"/>
                </a:solidFill>
                <a:latin typeface="Trebuchet MS"/>
              </a:rPr>
              <a:t>Hva tenker du på når du hører ordet </a:t>
            </a:r>
            <a:r>
              <a:rPr lang="nb-NO" sz="2800" b="1" u="sng" dirty="0">
                <a:solidFill>
                  <a:srgbClr val="000000"/>
                </a:solidFill>
                <a:latin typeface="Trebuchet MS"/>
              </a:rPr>
              <a:t>voldtekt</a:t>
            </a:r>
            <a:r>
              <a:rPr lang="nb-NO" sz="2800" b="1" dirty="0">
                <a:solidFill>
                  <a:srgbClr val="000000"/>
                </a:solidFill>
                <a:latin typeface="Trebuchet MS"/>
              </a:rPr>
              <a:t>? </a:t>
            </a:r>
          </a:p>
        </p:txBody>
      </p:sp>
      <p:sp>
        <p:nvSpPr>
          <p:cNvPr id="7" name="Rektangel 6"/>
          <p:cNvSpPr/>
          <p:nvPr/>
        </p:nvSpPr>
        <p:spPr>
          <a:xfrm>
            <a:off x="179512" y="1340768"/>
            <a:ext cx="93610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3" name="TekstSylinder 22"/>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5</a:t>
            </a:r>
            <a:endParaRPr lang="nb-NO" sz="1200">
              <a:solidFill>
                <a:srgbClr val="000000"/>
              </a:solidFill>
              <a:latin typeface="Arial"/>
            </a:endParaRPr>
          </a:p>
        </p:txBody>
      </p:sp>
      <p:cxnSp>
        <p:nvCxnSpPr>
          <p:cNvPr id="24" name="Rett linje 23"/>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5" name="TekstSylinder 24"/>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custDataLst>
              <p:tags r:id="rId2"/>
            </p:custDataLst>
          </p:nvPr>
        </p:nvSpPr>
        <p:spPr>
          <a:xfrm>
            <a:off x="4876800" y="1473200"/>
            <a:ext cx="3848100" cy="338554"/>
          </a:xfrm>
          <a:prstGeom prst="rect">
            <a:avLst/>
          </a:prstGeom>
          <a:noFill/>
        </p:spPr>
        <p:txBody>
          <a:bodyPr vert="horz" rtlCol="0">
            <a:spAutoFit/>
          </a:bodyPr>
          <a:lstStyle/>
          <a:p>
            <a:pPr algn="r">
              <a:spcBef>
                <a:spcPct val="0"/>
              </a:spcBef>
              <a:spcAft>
                <a:spcPct val="0"/>
              </a:spcAft>
            </a:pPr>
            <a:r>
              <a:rPr lang="nb-NO" sz="1600" smtClean="0">
                <a:solidFill>
                  <a:srgbClr val="FFFFFF"/>
                </a:solidFill>
                <a:latin typeface="Arial"/>
              </a:rPr>
              <a:t>Insert your text here</a:t>
            </a:r>
            <a:endParaRPr lang="nb-NO" sz="1600">
              <a:solidFill>
                <a:srgbClr val="FFFFFF"/>
              </a:solidFill>
              <a:latin typeface="Arial"/>
            </a:endParaRPr>
          </a:p>
        </p:txBody>
      </p:sp>
      <p:sp>
        <p:nvSpPr>
          <p:cNvPr id="8" name="Rektangel 7"/>
          <p:cNvSpPr/>
          <p:nvPr>
            <p:custDataLst>
              <p:tags r:id="rId3"/>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4" name="Picture 6"/>
          <p:cNvPicPr>
            <a:picLocks noChangeAspect="1" noChangeArrowheads="1"/>
          </p:cNvPicPr>
          <p:nvPr/>
        </p:nvPicPr>
        <p:blipFill>
          <a:blip r:embed="rId9" cstate="print"/>
          <a:srcRect/>
          <a:stretch>
            <a:fillRect/>
          </a:stretch>
        </p:blipFill>
        <p:spPr bwMode="auto">
          <a:xfrm>
            <a:off x="251520" y="692696"/>
            <a:ext cx="8841832" cy="5328592"/>
          </a:xfrm>
          <a:prstGeom prst="rect">
            <a:avLst/>
          </a:prstGeom>
          <a:noFill/>
          <a:ln w="9525">
            <a:noFill/>
            <a:miter lim="800000"/>
            <a:headEnd/>
            <a:tailEnd/>
          </a:ln>
        </p:spPr>
      </p:pic>
      <p:sp>
        <p:nvSpPr>
          <p:cNvPr id="10" name="TekstSylinder 9"/>
          <p:cNvSpPr txBox="1"/>
          <p:nvPr>
            <p:custDataLst>
              <p:tags r:id="rId4"/>
            </p:custDataLst>
          </p:nvPr>
        </p:nvSpPr>
        <p:spPr>
          <a:xfrm>
            <a:off x="342900" y="266700"/>
            <a:ext cx="8621588" cy="461665"/>
          </a:xfrm>
          <a:prstGeom prst="rect">
            <a:avLst/>
          </a:prstGeom>
          <a:noFill/>
        </p:spPr>
        <p:txBody>
          <a:bodyPr vert="horz" wrap="square" rtlCol="0">
            <a:spAutoFit/>
          </a:bodyPr>
          <a:lstStyle/>
          <a:p>
            <a:pPr>
              <a:spcBef>
                <a:spcPct val="0"/>
              </a:spcBef>
              <a:spcAft>
                <a:spcPct val="0"/>
              </a:spcAft>
            </a:pPr>
            <a:r>
              <a:rPr lang="nb-NO" sz="2400" b="1" dirty="0" smtClean="0"/>
              <a:t>Hva tror du er årsaker til at menn voldtar?</a:t>
            </a:r>
            <a:endParaRPr lang="nb-NO" sz="2200" b="1" dirty="0">
              <a:solidFill>
                <a:srgbClr val="000000"/>
              </a:solidFill>
              <a:latin typeface="Trebuchet MS"/>
            </a:endParaRPr>
          </a:p>
        </p:txBody>
      </p:sp>
      <p:sp>
        <p:nvSpPr>
          <p:cNvPr id="14" name="TekstSylinder 13"/>
          <p:cNvSpPr txBox="1"/>
          <p:nvPr>
            <p:custDataLst>
              <p:tags r:id="rId5"/>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62</a:t>
            </a:r>
            <a:endParaRPr lang="nb-NO" sz="1200">
              <a:solidFill>
                <a:srgbClr val="000000"/>
              </a:solidFill>
              <a:latin typeface="Arial"/>
            </a:endParaRPr>
          </a:p>
        </p:txBody>
      </p:sp>
      <p:cxnSp>
        <p:nvCxnSpPr>
          <p:cNvPr id="15" name="Rett linje 14"/>
          <p:cNvCxnSpPr/>
          <p:nvPr>
            <p:custDataLst>
              <p:tags r:id="rId6"/>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6" name="TekstSylinder 15"/>
          <p:cNvSpPr txBox="1"/>
          <p:nvPr>
            <p:custDataLst>
              <p:tags r:id="rId7"/>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custDataLst>
              <p:tags r:id="rId2"/>
            </p:custDataLst>
          </p:nvPr>
        </p:nvSpPr>
        <p:spPr/>
        <p:txBody>
          <a:bodyPr/>
          <a:lstStyle/>
          <a:p>
            <a:r>
              <a:rPr lang="nb-NO" dirty="0" smtClean="0"/>
              <a:t>Årsaker til at menn voldtar</a:t>
            </a:r>
            <a:endParaRPr lang="nb-NO" dirty="0">
              <a:solidFill>
                <a:schemeClr val="bg2">
                  <a:lumMod val="60000"/>
                  <a:lumOff val="40000"/>
                </a:schemeClr>
              </a:solidFill>
            </a:endParaRPr>
          </a:p>
        </p:txBody>
      </p:sp>
      <p:sp>
        <p:nvSpPr>
          <p:cNvPr id="4" name="TekstSylinder 3"/>
          <p:cNvSpPr txBox="1"/>
          <p:nvPr>
            <p:custDataLst>
              <p:tags r:id="rId3"/>
            </p:custDataLst>
          </p:nvPr>
        </p:nvSpPr>
        <p:spPr>
          <a:xfrm>
            <a:off x="323528" y="6021288"/>
            <a:ext cx="8432800" cy="246221"/>
          </a:xfrm>
          <a:prstGeom prst="rect">
            <a:avLst/>
          </a:prstGeom>
          <a:noFill/>
        </p:spPr>
        <p:txBody>
          <a:bodyPr vert="horz" rtlCol="0" anchor="b">
            <a:spAutoFit/>
          </a:bodyPr>
          <a:lstStyle/>
          <a:p>
            <a:pPr algn="ctr"/>
            <a:r>
              <a:rPr lang="nb-NO" sz="1000" i="1" dirty="0" smtClean="0">
                <a:solidFill>
                  <a:srgbClr val="000000"/>
                </a:solidFill>
                <a:latin typeface="Arial"/>
              </a:rPr>
              <a:t>N=646</a:t>
            </a:r>
            <a:endParaRPr lang="nb-NO" sz="1000" i="1" dirty="0">
              <a:solidFill>
                <a:srgbClr val="000000"/>
              </a:solidFill>
              <a:latin typeface="Arial"/>
            </a:endParaRPr>
          </a:p>
        </p:txBody>
      </p:sp>
      <p:sp>
        <p:nvSpPr>
          <p:cNvPr id="5" name="Rektangel 4"/>
          <p:cNvSpPr/>
          <p:nvPr>
            <p:custDataLst>
              <p:tags r:id="rId4"/>
            </p:custDataLst>
          </p:nvPr>
        </p:nvSpPr>
        <p:spPr>
          <a:xfrm>
            <a:off x="19578"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p:custDataLst>
              <p:tags r:id="rId5"/>
            </p:custDataLst>
          </p:nvPr>
        </p:nvSpPr>
        <p:spPr>
          <a:xfrm>
            <a:off x="395536" y="847745"/>
            <a:ext cx="8496944" cy="276999"/>
          </a:xfrm>
          <a:prstGeom prst="rect">
            <a:avLst/>
          </a:prstGeom>
        </p:spPr>
        <p:txBody>
          <a:bodyPr wrap="square">
            <a:spAutoFit/>
          </a:bodyPr>
          <a:lstStyle/>
          <a:p>
            <a:pPr>
              <a:spcBef>
                <a:spcPct val="0"/>
              </a:spcBef>
              <a:spcAft>
                <a:spcPct val="0"/>
              </a:spcAft>
            </a:pPr>
            <a:r>
              <a:rPr lang="nb-NO" sz="1200" dirty="0" smtClean="0">
                <a:solidFill>
                  <a:schemeClr val="bg2">
                    <a:lumMod val="60000"/>
                    <a:lumOff val="40000"/>
                  </a:schemeClr>
                </a:solidFill>
                <a:latin typeface="Trebuchet MS" pitchFamily="34" charset="0"/>
              </a:rPr>
              <a:t>Åpent spørsmål: </a:t>
            </a:r>
            <a:r>
              <a:rPr lang="nb-NO" sz="1200" dirty="0" smtClean="0"/>
              <a:t>Hva tror du er årsaker til at menn voldtar?</a:t>
            </a:r>
            <a:endParaRPr lang="nb-NO" sz="1200" dirty="0">
              <a:solidFill>
                <a:srgbClr val="000000"/>
              </a:solidFill>
              <a:latin typeface="Trebuchet MS"/>
            </a:endParaRPr>
          </a:p>
        </p:txBody>
      </p:sp>
      <p:graphicFrame>
        <p:nvGraphicFramePr>
          <p:cNvPr id="8" name="Diagram 7">
            <a:hlinkClick r:id="" action="ppaction://macro?name=Zoom"/>
          </p:cNvPr>
          <p:cNvGraphicFramePr>
            <a:graphicFrameLocks noChangeAspect="1"/>
          </p:cNvGraphicFramePr>
          <p:nvPr>
            <p:custDataLst>
              <p:tags r:id="rId6"/>
            </p:custDataLst>
          </p:nvPr>
        </p:nvGraphicFramePr>
        <p:xfrm>
          <a:off x="323528" y="1196752"/>
          <a:ext cx="8640960" cy="4838468"/>
        </p:xfrm>
        <a:graphic>
          <a:graphicData uri="http://schemas.openxmlformats.org/drawingml/2006/chart">
            <c:chart xmlns:c="http://schemas.openxmlformats.org/drawingml/2006/chart" xmlns:r="http://schemas.openxmlformats.org/officeDocument/2006/relationships" r:id="rId12"/>
          </a:graphicData>
        </a:graphic>
      </p:graphicFrame>
      <p:pic>
        <p:nvPicPr>
          <p:cNvPr id="14" name="Bilde 13" descr="TNSgallup.png"/>
          <p:cNvPicPr>
            <a:picLocks noChangeAspect="1"/>
          </p:cNvPicPr>
          <p:nvPr>
            <p:custDataLst>
              <p:tags r:id="rId7"/>
            </p:custDataLst>
          </p:nvPr>
        </p:nvPicPr>
        <p:blipFill>
          <a:blip r:embed="rId13" cstate="print"/>
          <a:stretch>
            <a:fillRect/>
          </a:stretch>
        </p:blipFill>
        <p:spPr>
          <a:xfrm>
            <a:off x="139700" y="6337300"/>
            <a:ext cx="709188" cy="381000"/>
          </a:xfrm>
          <a:prstGeom prst="rect">
            <a:avLst/>
          </a:prstGeom>
        </p:spPr>
      </p:pic>
      <p:sp>
        <p:nvSpPr>
          <p:cNvPr id="18" name="TekstSylinder 17"/>
          <p:cNvSpPr txBox="1"/>
          <p:nvPr>
            <p:custDataLst>
              <p:tags r:id="rId8"/>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63</a:t>
            </a:r>
            <a:endParaRPr lang="nb-NO" sz="1200">
              <a:solidFill>
                <a:srgbClr val="000000"/>
              </a:solidFill>
              <a:latin typeface="Arial"/>
            </a:endParaRPr>
          </a:p>
        </p:txBody>
      </p:sp>
      <p:cxnSp>
        <p:nvCxnSpPr>
          <p:cNvPr id="19" name="Rett linje 18"/>
          <p:cNvCxnSpPr/>
          <p:nvPr>
            <p:custDataLst>
              <p:tags r:id="rId9"/>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0" name="TekstSylinder 19"/>
          <p:cNvSpPr txBox="1"/>
          <p:nvPr>
            <p:custDataLst>
              <p:tags r:id="rId10"/>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custDataLst>
              <p:tags r:id="rId2"/>
            </p:custDataLst>
          </p:nvPr>
        </p:nvSpPr>
        <p:spPr>
          <a:xfrm>
            <a:off x="4914900" y="190500"/>
            <a:ext cx="3848100" cy="523220"/>
          </a:xfrm>
          <a:prstGeom prst="rect">
            <a:avLst/>
          </a:prstGeom>
          <a:noFill/>
        </p:spPr>
        <p:txBody>
          <a:bodyPr vert="horz" rtlCol="0">
            <a:spAutoFit/>
          </a:bodyPr>
          <a:lstStyle/>
          <a:p>
            <a:pPr algn="r">
              <a:spcBef>
                <a:spcPct val="0"/>
              </a:spcBef>
              <a:spcAft>
                <a:spcPct val="0"/>
              </a:spcAft>
            </a:pPr>
            <a:r>
              <a:rPr lang="nb-NO" sz="2800" b="1" smtClean="0">
                <a:solidFill>
                  <a:srgbClr val="FFFFFF"/>
                </a:solidFill>
                <a:latin typeface="Trebuchet MS"/>
              </a:rPr>
              <a:t>Insert your text here</a:t>
            </a:r>
            <a:endParaRPr lang="nb-NO" sz="2800" b="1">
              <a:solidFill>
                <a:srgbClr val="FFFFFF"/>
              </a:solidFill>
              <a:latin typeface="Trebuchet MS"/>
            </a:endParaRPr>
          </a:p>
        </p:txBody>
      </p:sp>
      <p:sp>
        <p:nvSpPr>
          <p:cNvPr id="3" name="TekstSylinder 2"/>
          <p:cNvSpPr txBox="1"/>
          <p:nvPr>
            <p:custDataLst>
              <p:tags r:id="rId3"/>
            </p:custDataLst>
          </p:nvPr>
        </p:nvSpPr>
        <p:spPr>
          <a:xfrm>
            <a:off x="4876800" y="1473200"/>
            <a:ext cx="3848100" cy="338554"/>
          </a:xfrm>
          <a:prstGeom prst="rect">
            <a:avLst/>
          </a:prstGeom>
          <a:noFill/>
        </p:spPr>
        <p:txBody>
          <a:bodyPr vert="horz" rtlCol="0">
            <a:spAutoFit/>
          </a:bodyPr>
          <a:lstStyle/>
          <a:p>
            <a:pPr algn="r">
              <a:spcBef>
                <a:spcPct val="0"/>
              </a:spcBef>
              <a:spcAft>
                <a:spcPct val="0"/>
              </a:spcAft>
            </a:pPr>
            <a:r>
              <a:rPr lang="nb-NO" sz="1600" smtClean="0">
                <a:solidFill>
                  <a:srgbClr val="FFFFFF"/>
                </a:solidFill>
                <a:latin typeface="Arial"/>
              </a:rPr>
              <a:t>Insert your text here</a:t>
            </a:r>
            <a:endParaRPr lang="nb-NO" sz="1600">
              <a:solidFill>
                <a:srgbClr val="FFFFFF"/>
              </a:solidFill>
              <a:latin typeface="Arial"/>
            </a:endParaRPr>
          </a:p>
        </p:txBody>
      </p:sp>
      <p:sp>
        <p:nvSpPr>
          <p:cNvPr id="8" name="Rektangel 7"/>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078" name="Picture 6"/>
          <p:cNvPicPr>
            <a:picLocks noChangeAspect="1" noChangeArrowheads="1"/>
          </p:cNvPicPr>
          <p:nvPr/>
        </p:nvPicPr>
        <p:blipFill>
          <a:blip r:embed="rId10" cstate="print"/>
          <a:srcRect/>
          <a:stretch>
            <a:fillRect/>
          </a:stretch>
        </p:blipFill>
        <p:spPr bwMode="auto">
          <a:xfrm>
            <a:off x="107504" y="620688"/>
            <a:ext cx="8987623" cy="5472608"/>
          </a:xfrm>
          <a:prstGeom prst="rect">
            <a:avLst/>
          </a:prstGeom>
          <a:noFill/>
          <a:ln w="9525">
            <a:noFill/>
            <a:miter lim="800000"/>
            <a:headEnd/>
            <a:tailEnd/>
          </a:ln>
        </p:spPr>
      </p:pic>
      <p:sp>
        <p:nvSpPr>
          <p:cNvPr id="10" name="TekstSylinder 9"/>
          <p:cNvSpPr txBox="1"/>
          <p:nvPr>
            <p:custDataLst>
              <p:tags r:id="rId5"/>
            </p:custDataLst>
          </p:nvPr>
        </p:nvSpPr>
        <p:spPr>
          <a:xfrm>
            <a:off x="342900" y="266700"/>
            <a:ext cx="8621588" cy="830997"/>
          </a:xfrm>
          <a:prstGeom prst="rect">
            <a:avLst/>
          </a:prstGeom>
          <a:noFill/>
        </p:spPr>
        <p:txBody>
          <a:bodyPr vert="horz" wrap="square" rtlCol="0">
            <a:spAutoFit/>
          </a:bodyPr>
          <a:lstStyle/>
          <a:p>
            <a:pPr>
              <a:spcBef>
                <a:spcPct val="0"/>
              </a:spcBef>
              <a:spcAft>
                <a:spcPct val="0"/>
              </a:spcAft>
            </a:pPr>
            <a:r>
              <a:rPr lang="nb-NO" sz="2400" b="1" dirty="0" smtClean="0"/>
              <a:t>Hvilke tiltak mener du myndighetene bør sette i gang for å hindre voldtekt? </a:t>
            </a:r>
            <a:endParaRPr lang="nb-NO" sz="2200" b="1" dirty="0">
              <a:solidFill>
                <a:srgbClr val="000000"/>
              </a:solidFill>
              <a:latin typeface="Trebuchet MS"/>
            </a:endParaRPr>
          </a:p>
        </p:txBody>
      </p:sp>
      <p:sp>
        <p:nvSpPr>
          <p:cNvPr id="11" name="TekstSylinder 10"/>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64</a:t>
            </a:r>
            <a:endParaRPr lang="nb-NO" sz="1200">
              <a:solidFill>
                <a:srgbClr val="000000"/>
              </a:solidFill>
              <a:latin typeface="Arial"/>
            </a:endParaRPr>
          </a:p>
        </p:txBody>
      </p:sp>
      <p:cxnSp>
        <p:nvCxnSpPr>
          <p:cNvPr id="12" name="Rett linje 11"/>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3" name="TekstSylinder 12"/>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custDataLst>
              <p:tags r:id="rId2"/>
            </p:custDataLst>
          </p:nvPr>
        </p:nvSpPr>
        <p:spPr>
          <a:xfrm>
            <a:off x="323528" y="6021288"/>
            <a:ext cx="8432800" cy="246221"/>
          </a:xfrm>
          <a:prstGeom prst="rect">
            <a:avLst/>
          </a:prstGeom>
          <a:noFill/>
        </p:spPr>
        <p:txBody>
          <a:bodyPr vert="horz" rtlCol="0" anchor="b">
            <a:spAutoFit/>
          </a:bodyPr>
          <a:lstStyle/>
          <a:p>
            <a:pPr algn="ctr"/>
            <a:r>
              <a:rPr lang="nb-NO" sz="1000" i="1" dirty="0" smtClean="0">
                <a:solidFill>
                  <a:srgbClr val="000000"/>
                </a:solidFill>
                <a:latin typeface="Arial"/>
              </a:rPr>
              <a:t>N=620</a:t>
            </a:r>
            <a:endParaRPr lang="nb-NO" sz="1000" i="1" dirty="0">
              <a:solidFill>
                <a:srgbClr val="000000"/>
              </a:solidFill>
              <a:latin typeface="Arial"/>
            </a:endParaRPr>
          </a:p>
        </p:txBody>
      </p:sp>
      <p:sp>
        <p:nvSpPr>
          <p:cNvPr id="5" name="Rektangel 4"/>
          <p:cNvSpPr/>
          <p:nvPr>
            <p:custDataLst>
              <p:tags r:id="rId3"/>
            </p:custDataLst>
          </p:nvPr>
        </p:nvSpPr>
        <p:spPr>
          <a:xfrm>
            <a:off x="19578"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p:custDataLst>
              <p:tags r:id="rId4"/>
            </p:custDataLst>
          </p:nvPr>
        </p:nvSpPr>
        <p:spPr>
          <a:xfrm>
            <a:off x="395536" y="847745"/>
            <a:ext cx="8496944" cy="276999"/>
          </a:xfrm>
          <a:prstGeom prst="rect">
            <a:avLst/>
          </a:prstGeom>
        </p:spPr>
        <p:txBody>
          <a:bodyPr wrap="square">
            <a:spAutoFit/>
          </a:bodyPr>
          <a:lstStyle/>
          <a:p>
            <a:pPr>
              <a:spcBef>
                <a:spcPct val="0"/>
              </a:spcBef>
              <a:spcAft>
                <a:spcPct val="0"/>
              </a:spcAft>
            </a:pPr>
            <a:r>
              <a:rPr lang="nb-NO" sz="1200" dirty="0" smtClean="0">
                <a:solidFill>
                  <a:schemeClr val="bg2">
                    <a:lumMod val="60000"/>
                    <a:lumOff val="40000"/>
                  </a:schemeClr>
                </a:solidFill>
                <a:latin typeface="Trebuchet MS" pitchFamily="34" charset="0"/>
              </a:rPr>
              <a:t>Åpent spørsmål: </a:t>
            </a:r>
            <a:r>
              <a:rPr lang="nb-NO" sz="1200" dirty="0" smtClean="0"/>
              <a:t>Hvilke tiltak mener du myndighetene bør sette i gang for å hindre voldtekt? </a:t>
            </a:r>
            <a:endParaRPr lang="nb-NO" sz="1200" dirty="0">
              <a:solidFill>
                <a:srgbClr val="000000"/>
              </a:solidFill>
              <a:latin typeface="Trebuchet MS"/>
            </a:endParaRPr>
          </a:p>
        </p:txBody>
      </p:sp>
      <p:graphicFrame>
        <p:nvGraphicFramePr>
          <p:cNvPr id="8" name="Diagram 7">
            <a:hlinkClick r:id="" action="ppaction://macro?name=Zoom"/>
          </p:cNvPr>
          <p:cNvGraphicFramePr>
            <a:graphicFrameLocks noChangeAspect="1"/>
          </p:cNvGraphicFramePr>
          <p:nvPr>
            <p:custDataLst>
              <p:tags r:id="rId5"/>
            </p:custDataLst>
          </p:nvPr>
        </p:nvGraphicFramePr>
        <p:xfrm>
          <a:off x="323528" y="1196752"/>
          <a:ext cx="8640960" cy="4838468"/>
        </p:xfrm>
        <a:graphic>
          <a:graphicData uri="http://schemas.openxmlformats.org/drawingml/2006/chart">
            <c:chart xmlns:c="http://schemas.openxmlformats.org/drawingml/2006/chart" xmlns:r="http://schemas.openxmlformats.org/officeDocument/2006/relationships" r:id="rId11"/>
          </a:graphicData>
        </a:graphic>
      </p:graphicFrame>
      <p:pic>
        <p:nvPicPr>
          <p:cNvPr id="14" name="Bilde 13"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11" name="Tittel 10"/>
          <p:cNvSpPr>
            <a:spLocks noGrp="1"/>
          </p:cNvSpPr>
          <p:nvPr>
            <p:ph type="title"/>
          </p:nvPr>
        </p:nvSpPr>
        <p:spPr/>
        <p:txBody>
          <a:bodyPr/>
          <a:lstStyle/>
          <a:p>
            <a:r>
              <a:rPr lang="nb-NO" dirty="0" smtClean="0"/>
              <a:t>Tiltak mot voldtekt</a:t>
            </a:r>
            <a:endParaRPr lang="nb-NO" dirty="0"/>
          </a:p>
        </p:txBody>
      </p:sp>
      <p:sp>
        <p:nvSpPr>
          <p:cNvPr id="12" name="TekstSylinder 11"/>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65</a:t>
            </a:r>
            <a:endParaRPr lang="nb-NO" sz="1200">
              <a:solidFill>
                <a:srgbClr val="000000"/>
              </a:solidFill>
              <a:latin typeface="Arial"/>
            </a:endParaRPr>
          </a:p>
        </p:txBody>
      </p:sp>
      <p:cxnSp>
        <p:nvCxnSpPr>
          <p:cNvPr id="13" name="Rett linje 12"/>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8" name="TekstSylinder 17"/>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10" cstate="print"/>
          <a:srcRect/>
          <a:stretch>
            <a:fillRect/>
          </a:stretch>
        </p:blipFill>
        <p:spPr bwMode="auto">
          <a:xfrm>
            <a:off x="28527" y="836712"/>
            <a:ext cx="9115473" cy="5256584"/>
          </a:xfrm>
          <a:prstGeom prst="rect">
            <a:avLst/>
          </a:prstGeom>
          <a:noFill/>
          <a:ln w="9525">
            <a:noFill/>
            <a:miter lim="800000"/>
            <a:headEnd/>
            <a:tailEnd/>
          </a:ln>
        </p:spPr>
      </p:pic>
      <p:sp>
        <p:nvSpPr>
          <p:cNvPr id="2" name="TekstSylinder 1"/>
          <p:cNvSpPr txBox="1"/>
          <p:nvPr>
            <p:custDataLst>
              <p:tags r:id="rId2"/>
            </p:custDataLst>
          </p:nvPr>
        </p:nvSpPr>
        <p:spPr>
          <a:xfrm>
            <a:off x="4914900" y="190500"/>
            <a:ext cx="3848100" cy="523220"/>
          </a:xfrm>
          <a:prstGeom prst="rect">
            <a:avLst/>
          </a:prstGeom>
          <a:noFill/>
        </p:spPr>
        <p:txBody>
          <a:bodyPr vert="horz" rtlCol="0">
            <a:spAutoFit/>
          </a:bodyPr>
          <a:lstStyle/>
          <a:p>
            <a:pPr algn="r">
              <a:spcBef>
                <a:spcPct val="0"/>
              </a:spcBef>
              <a:spcAft>
                <a:spcPct val="0"/>
              </a:spcAft>
            </a:pPr>
            <a:r>
              <a:rPr lang="nb-NO" sz="2800" b="1" smtClean="0">
                <a:solidFill>
                  <a:srgbClr val="FFFFFF"/>
                </a:solidFill>
                <a:latin typeface="Trebuchet MS"/>
              </a:rPr>
              <a:t>Insert your text here</a:t>
            </a:r>
            <a:endParaRPr lang="nb-NO" sz="2800" b="1">
              <a:solidFill>
                <a:srgbClr val="FFFFFF"/>
              </a:solidFill>
              <a:latin typeface="Trebuchet MS"/>
            </a:endParaRPr>
          </a:p>
        </p:txBody>
      </p:sp>
      <p:sp>
        <p:nvSpPr>
          <p:cNvPr id="3" name="TekstSylinder 2"/>
          <p:cNvSpPr txBox="1"/>
          <p:nvPr>
            <p:custDataLst>
              <p:tags r:id="rId3"/>
            </p:custDataLst>
          </p:nvPr>
        </p:nvSpPr>
        <p:spPr>
          <a:xfrm>
            <a:off x="4876800" y="1473200"/>
            <a:ext cx="3848100" cy="338554"/>
          </a:xfrm>
          <a:prstGeom prst="rect">
            <a:avLst/>
          </a:prstGeom>
          <a:noFill/>
        </p:spPr>
        <p:txBody>
          <a:bodyPr vert="horz" rtlCol="0">
            <a:spAutoFit/>
          </a:bodyPr>
          <a:lstStyle/>
          <a:p>
            <a:pPr algn="r">
              <a:spcBef>
                <a:spcPct val="0"/>
              </a:spcBef>
              <a:spcAft>
                <a:spcPct val="0"/>
              </a:spcAft>
            </a:pPr>
            <a:r>
              <a:rPr lang="nb-NO" sz="1600" smtClean="0">
                <a:solidFill>
                  <a:srgbClr val="FFFFFF"/>
                </a:solidFill>
                <a:latin typeface="Arial"/>
              </a:rPr>
              <a:t>Insert your text here</a:t>
            </a:r>
            <a:endParaRPr lang="nb-NO" sz="1600">
              <a:solidFill>
                <a:srgbClr val="FFFFFF"/>
              </a:solidFill>
              <a:latin typeface="Arial"/>
            </a:endParaRPr>
          </a:p>
        </p:txBody>
      </p:sp>
      <p:sp>
        <p:nvSpPr>
          <p:cNvPr id="8" name="Rektangel 7"/>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p:cNvSpPr txBox="1"/>
          <p:nvPr>
            <p:custDataLst>
              <p:tags r:id="rId5"/>
            </p:custDataLst>
          </p:nvPr>
        </p:nvSpPr>
        <p:spPr>
          <a:xfrm>
            <a:off x="342900" y="266700"/>
            <a:ext cx="8621588" cy="830997"/>
          </a:xfrm>
          <a:prstGeom prst="rect">
            <a:avLst/>
          </a:prstGeom>
          <a:noFill/>
        </p:spPr>
        <p:txBody>
          <a:bodyPr vert="horz" wrap="square" rtlCol="0">
            <a:spAutoFit/>
          </a:bodyPr>
          <a:lstStyle/>
          <a:p>
            <a:r>
              <a:rPr lang="nb-NO" sz="2400" b="1" dirty="0" smtClean="0"/>
              <a:t>Hva tror du at du selv kan gjøre for å hindre </a:t>
            </a:r>
            <a:r>
              <a:rPr lang="nb-NO" sz="2400" b="1" u="sng" dirty="0" smtClean="0"/>
              <a:t>voldtekt mot deg selv?</a:t>
            </a:r>
          </a:p>
        </p:txBody>
      </p:sp>
      <p:sp>
        <p:nvSpPr>
          <p:cNvPr id="11" name="TekstSylinder 10"/>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64</a:t>
            </a:r>
            <a:endParaRPr lang="nb-NO" sz="1200">
              <a:solidFill>
                <a:srgbClr val="000000"/>
              </a:solidFill>
              <a:latin typeface="Arial"/>
            </a:endParaRPr>
          </a:p>
        </p:txBody>
      </p:sp>
      <p:cxnSp>
        <p:nvCxnSpPr>
          <p:cNvPr id="12" name="Rett linje 11"/>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3" name="TekstSylinder 12"/>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custDataLst>
              <p:tags r:id="rId2"/>
            </p:custDataLst>
          </p:nvPr>
        </p:nvSpPr>
        <p:spPr>
          <a:xfrm>
            <a:off x="4914900" y="190500"/>
            <a:ext cx="3848100" cy="523220"/>
          </a:xfrm>
          <a:prstGeom prst="rect">
            <a:avLst/>
          </a:prstGeom>
          <a:noFill/>
        </p:spPr>
        <p:txBody>
          <a:bodyPr vert="horz" rtlCol="0">
            <a:spAutoFit/>
          </a:bodyPr>
          <a:lstStyle/>
          <a:p>
            <a:pPr algn="r">
              <a:spcBef>
                <a:spcPct val="0"/>
              </a:spcBef>
              <a:spcAft>
                <a:spcPct val="0"/>
              </a:spcAft>
            </a:pPr>
            <a:r>
              <a:rPr lang="nb-NO" sz="2800" b="1" smtClean="0">
                <a:solidFill>
                  <a:srgbClr val="FFFFFF"/>
                </a:solidFill>
                <a:latin typeface="Trebuchet MS"/>
              </a:rPr>
              <a:t>Insert your text here</a:t>
            </a:r>
            <a:endParaRPr lang="nb-NO" sz="2800" b="1">
              <a:solidFill>
                <a:srgbClr val="FFFFFF"/>
              </a:solidFill>
              <a:latin typeface="Trebuchet MS"/>
            </a:endParaRPr>
          </a:p>
        </p:txBody>
      </p:sp>
      <p:sp>
        <p:nvSpPr>
          <p:cNvPr id="3" name="TekstSylinder 2"/>
          <p:cNvSpPr txBox="1"/>
          <p:nvPr>
            <p:custDataLst>
              <p:tags r:id="rId3"/>
            </p:custDataLst>
          </p:nvPr>
        </p:nvSpPr>
        <p:spPr>
          <a:xfrm>
            <a:off x="4876800" y="1473200"/>
            <a:ext cx="3848100" cy="338554"/>
          </a:xfrm>
          <a:prstGeom prst="rect">
            <a:avLst/>
          </a:prstGeom>
          <a:noFill/>
        </p:spPr>
        <p:txBody>
          <a:bodyPr vert="horz" rtlCol="0">
            <a:spAutoFit/>
          </a:bodyPr>
          <a:lstStyle/>
          <a:p>
            <a:pPr algn="r">
              <a:spcBef>
                <a:spcPct val="0"/>
              </a:spcBef>
              <a:spcAft>
                <a:spcPct val="0"/>
              </a:spcAft>
            </a:pPr>
            <a:r>
              <a:rPr lang="nb-NO" sz="1600" smtClean="0">
                <a:solidFill>
                  <a:srgbClr val="FFFFFF"/>
                </a:solidFill>
                <a:latin typeface="Arial"/>
              </a:rPr>
              <a:t>Insert your text here</a:t>
            </a:r>
            <a:endParaRPr lang="nb-NO" sz="1600">
              <a:solidFill>
                <a:srgbClr val="FFFFFF"/>
              </a:solidFill>
              <a:latin typeface="Arial"/>
            </a:endParaRPr>
          </a:p>
        </p:txBody>
      </p:sp>
      <p:sp>
        <p:nvSpPr>
          <p:cNvPr id="8" name="Rektangel 7"/>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p:cNvSpPr txBox="1"/>
          <p:nvPr>
            <p:custDataLst>
              <p:tags r:id="rId5"/>
            </p:custDataLst>
          </p:nvPr>
        </p:nvSpPr>
        <p:spPr>
          <a:xfrm>
            <a:off x="342900" y="266700"/>
            <a:ext cx="8621588" cy="830997"/>
          </a:xfrm>
          <a:prstGeom prst="rect">
            <a:avLst/>
          </a:prstGeom>
          <a:noFill/>
        </p:spPr>
        <p:txBody>
          <a:bodyPr vert="horz" wrap="square" rtlCol="0">
            <a:spAutoFit/>
          </a:bodyPr>
          <a:lstStyle/>
          <a:p>
            <a:r>
              <a:rPr lang="nb-NO" sz="2400" b="1" dirty="0" smtClean="0"/>
              <a:t>Hva tror du at du selv kan gjøre for å hindre </a:t>
            </a:r>
            <a:r>
              <a:rPr lang="nb-NO" sz="2400" b="1" u="sng" dirty="0" smtClean="0"/>
              <a:t>voldtekt mot andre?</a:t>
            </a:r>
          </a:p>
        </p:txBody>
      </p:sp>
      <p:sp>
        <p:nvSpPr>
          <p:cNvPr id="11" name="TekstSylinder 10"/>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64</a:t>
            </a:r>
            <a:endParaRPr lang="nb-NO" sz="1200">
              <a:solidFill>
                <a:srgbClr val="000000"/>
              </a:solidFill>
              <a:latin typeface="Arial"/>
            </a:endParaRPr>
          </a:p>
        </p:txBody>
      </p:sp>
      <p:cxnSp>
        <p:nvCxnSpPr>
          <p:cNvPr id="12" name="Rett linje 11"/>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3" name="TekstSylinder 12"/>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pic>
        <p:nvPicPr>
          <p:cNvPr id="75778" name="Picture 2"/>
          <p:cNvPicPr>
            <a:picLocks noChangeAspect="1" noChangeArrowheads="1"/>
          </p:cNvPicPr>
          <p:nvPr/>
        </p:nvPicPr>
        <p:blipFill>
          <a:blip r:embed="rId10" cstate="print"/>
          <a:srcRect/>
          <a:stretch>
            <a:fillRect/>
          </a:stretch>
        </p:blipFill>
        <p:spPr bwMode="auto">
          <a:xfrm>
            <a:off x="0" y="1124744"/>
            <a:ext cx="8820472" cy="5307324"/>
          </a:xfrm>
          <a:prstGeom prst="rect">
            <a:avLst/>
          </a:prstGeom>
          <a:noFill/>
          <a:ln w="9525">
            <a:noFill/>
            <a:miter lim="800000"/>
            <a:headEnd/>
            <a:tailEnd/>
          </a:ln>
        </p:spPr>
      </p:pic>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custDataLst>
              <p:tags r:id="rId2"/>
            </p:custDataLst>
          </p:nvPr>
        </p:nvSpPr>
        <p:spPr>
          <a:xfrm>
            <a:off x="4914900" y="190500"/>
            <a:ext cx="3848100" cy="523220"/>
          </a:xfrm>
          <a:prstGeom prst="rect">
            <a:avLst/>
          </a:prstGeom>
          <a:noFill/>
        </p:spPr>
        <p:txBody>
          <a:bodyPr vert="horz" rtlCol="0">
            <a:spAutoFit/>
          </a:bodyPr>
          <a:lstStyle/>
          <a:p>
            <a:pPr algn="r">
              <a:spcBef>
                <a:spcPct val="0"/>
              </a:spcBef>
              <a:spcAft>
                <a:spcPct val="0"/>
              </a:spcAft>
            </a:pPr>
            <a:r>
              <a:rPr lang="nb-NO" sz="2800" b="1" smtClean="0">
                <a:solidFill>
                  <a:srgbClr val="FFFFFF"/>
                </a:solidFill>
                <a:latin typeface="Trebuchet MS"/>
              </a:rPr>
              <a:t>Insert your text here</a:t>
            </a:r>
            <a:endParaRPr lang="nb-NO" sz="2800" b="1">
              <a:solidFill>
                <a:srgbClr val="FFFFFF"/>
              </a:solidFill>
              <a:latin typeface="Trebuchet MS"/>
            </a:endParaRPr>
          </a:p>
        </p:txBody>
      </p:sp>
      <p:sp>
        <p:nvSpPr>
          <p:cNvPr id="3" name="TekstSylinder 2"/>
          <p:cNvSpPr txBox="1"/>
          <p:nvPr>
            <p:custDataLst>
              <p:tags r:id="rId3"/>
            </p:custDataLst>
          </p:nvPr>
        </p:nvSpPr>
        <p:spPr>
          <a:xfrm>
            <a:off x="4876800" y="1473200"/>
            <a:ext cx="3848100" cy="338554"/>
          </a:xfrm>
          <a:prstGeom prst="rect">
            <a:avLst/>
          </a:prstGeom>
          <a:noFill/>
        </p:spPr>
        <p:txBody>
          <a:bodyPr vert="horz" rtlCol="0">
            <a:spAutoFit/>
          </a:bodyPr>
          <a:lstStyle/>
          <a:p>
            <a:pPr algn="r">
              <a:spcBef>
                <a:spcPct val="0"/>
              </a:spcBef>
              <a:spcAft>
                <a:spcPct val="0"/>
              </a:spcAft>
            </a:pPr>
            <a:r>
              <a:rPr lang="nb-NO" sz="1600" smtClean="0">
                <a:solidFill>
                  <a:srgbClr val="FFFFFF"/>
                </a:solidFill>
                <a:latin typeface="Arial"/>
              </a:rPr>
              <a:t>Insert your text here</a:t>
            </a:r>
            <a:endParaRPr lang="nb-NO" sz="1600">
              <a:solidFill>
                <a:srgbClr val="FFFFFF"/>
              </a:solidFill>
              <a:latin typeface="Arial"/>
            </a:endParaRPr>
          </a:p>
        </p:txBody>
      </p:sp>
      <p:sp>
        <p:nvSpPr>
          <p:cNvPr id="8" name="Rektangel 7"/>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p:cNvSpPr txBox="1"/>
          <p:nvPr>
            <p:custDataLst>
              <p:tags r:id="rId5"/>
            </p:custDataLst>
          </p:nvPr>
        </p:nvSpPr>
        <p:spPr>
          <a:xfrm>
            <a:off x="342900" y="266700"/>
            <a:ext cx="8621588" cy="830997"/>
          </a:xfrm>
          <a:prstGeom prst="rect">
            <a:avLst/>
          </a:prstGeom>
          <a:noFill/>
        </p:spPr>
        <p:txBody>
          <a:bodyPr vert="horz" wrap="square" rtlCol="0">
            <a:spAutoFit/>
          </a:bodyPr>
          <a:lstStyle/>
          <a:p>
            <a:r>
              <a:rPr lang="nb-NO" sz="2400" b="1" dirty="0" smtClean="0"/>
              <a:t>Hva bør myndighetene gjøre for å hindre </a:t>
            </a:r>
            <a:r>
              <a:rPr lang="nb-NO" sz="2400" b="1" u="sng" dirty="0" err="1" smtClean="0"/>
              <a:t>overfalls-voldtekter</a:t>
            </a:r>
            <a:r>
              <a:rPr lang="nb-NO" sz="2400" b="1" u="sng" dirty="0" smtClean="0"/>
              <a:t>? </a:t>
            </a:r>
          </a:p>
        </p:txBody>
      </p:sp>
      <p:sp>
        <p:nvSpPr>
          <p:cNvPr id="11" name="TekstSylinder 10"/>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64</a:t>
            </a:r>
            <a:endParaRPr lang="nb-NO" sz="1200">
              <a:solidFill>
                <a:srgbClr val="000000"/>
              </a:solidFill>
              <a:latin typeface="Arial"/>
            </a:endParaRPr>
          </a:p>
        </p:txBody>
      </p:sp>
      <p:cxnSp>
        <p:nvCxnSpPr>
          <p:cNvPr id="12" name="Rett linje 11"/>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3" name="TekstSylinder 12"/>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pic>
        <p:nvPicPr>
          <p:cNvPr id="76802" name="Picture 2"/>
          <p:cNvPicPr>
            <a:picLocks noChangeAspect="1" noChangeArrowheads="1"/>
          </p:cNvPicPr>
          <p:nvPr/>
        </p:nvPicPr>
        <p:blipFill>
          <a:blip r:embed="rId10" cstate="print"/>
          <a:srcRect/>
          <a:stretch>
            <a:fillRect/>
          </a:stretch>
        </p:blipFill>
        <p:spPr bwMode="auto">
          <a:xfrm>
            <a:off x="0" y="1124744"/>
            <a:ext cx="8964488" cy="4924058"/>
          </a:xfrm>
          <a:prstGeom prst="rect">
            <a:avLst/>
          </a:prstGeom>
          <a:noFill/>
          <a:ln w="9525">
            <a:noFill/>
            <a:miter lim="800000"/>
            <a:headEnd/>
            <a:tailEnd/>
          </a:ln>
        </p:spPr>
      </p:pic>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custDataLst>
              <p:tags r:id="rId2"/>
            </p:custDataLst>
          </p:nvPr>
        </p:nvSpPr>
        <p:spPr>
          <a:xfrm>
            <a:off x="4914900" y="190500"/>
            <a:ext cx="3848100" cy="523220"/>
          </a:xfrm>
          <a:prstGeom prst="rect">
            <a:avLst/>
          </a:prstGeom>
          <a:noFill/>
        </p:spPr>
        <p:txBody>
          <a:bodyPr vert="horz" rtlCol="0">
            <a:spAutoFit/>
          </a:bodyPr>
          <a:lstStyle/>
          <a:p>
            <a:pPr algn="r">
              <a:spcBef>
                <a:spcPct val="0"/>
              </a:spcBef>
              <a:spcAft>
                <a:spcPct val="0"/>
              </a:spcAft>
            </a:pPr>
            <a:r>
              <a:rPr lang="nb-NO" sz="2800" b="1" smtClean="0">
                <a:solidFill>
                  <a:srgbClr val="FFFFFF"/>
                </a:solidFill>
                <a:latin typeface="Trebuchet MS"/>
              </a:rPr>
              <a:t>Insert your text here</a:t>
            </a:r>
            <a:endParaRPr lang="nb-NO" sz="2800" b="1">
              <a:solidFill>
                <a:srgbClr val="FFFFFF"/>
              </a:solidFill>
              <a:latin typeface="Trebuchet MS"/>
            </a:endParaRPr>
          </a:p>
        </p:txBody>
      </p:sp>
      <p:sp>
        <p:nvSpPr>
          <p:cNvPr id="3" name="TekstSylinder 2"/>
          <p:cNvSpPr txBox="1"/>
          <p:nvPr>
            <p:custDataLst>
              <p:tags r:id="rId3"/>
            </p:custDataLst>
          </p:nvPr>
        </p:nvSpPr>
        <p:spPr>
          <a:xfrm>
            <a:off x="4876800" y="1473200"/>
            <a:ext cx="3848100" cy="338554"/>
          </a:xfrm>
          <a:prstGeom prst="rect">
            <a:avLst/>
          </a:prstGeom>
          <a:noFill/>
        </p:spPr>
        <p:txBody>
          <a:bodyPr vert="horz" rtlCol="0">
            <a:spAutoFit/>
          </a:bodyPr>
          <a:lstStyle/>
          <a:p>
            <a:pPr algn="r">
              <a:spcBef>
                <a:spcPct val="0"/>
              </a:spcBef>
              <a:spcAft>
                <a:spcPct val="0"/>
              </a:spcAft>
            </a:pPr>
            <a:r>
              <a:rPr lang="nb-NO" sz="1600" smtClean="0">
                <a:solidFill>
                  <a:srgbClr val="FFFFFF"/>
                </a:solidFill>
                <a:latin typeface="Arial"/>
              </a:rPr>
              <a:t>Insert your text here</a:t>
            </a:r>
            <a:endParaRPr lang="nb-NO" sz="1600">
              <a:solidFill>
                <a:srgbClr val="FFFFFF"/>
              </a:solidFill>
              <a:latin typeface="Arial"/>
            </a:endParaRPr>
          </a:p>
        </p:txBody>
      </p:sp>
      <p:sp>
        <p:nvSpPr>
          <p:cNvPr id="8" name="Rektangel 7"/>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p:cNvSpPr txBox="1"/>
          <p:nvPr>
            <p:custDataLst>
              <p:tags r:id="rId5"/>
            </p:custDataLst>
          </p:nvPr>
        </p:nvSpPr>
        <p:spPr>
          <a:xfrm>
            <a:off x="342900" y="266700"/>
            <a:ext cx="8621588" cy="830997"/>
          </a:xfrm>
          <a:prstGeom prst="rect">
            <a:avLst/>
          </a:prstGeom>
          <a:noFill/>
        </p:spPr>
        <p:txBody>
          <a:bodyPr vert="horz" wrap="square" rtlCol="0">
            <a:spAutoFit/>
          </a:bodyPr>
          <a:lstStyle/>
          <a:p>
            <a:r>
              <a:rPr lang="nb-NO" sz="2400" b="1" dirty="0" smtClean="0"/>
              <a:t>Hvilke tiltak mener du at du selv har ansvar for å gjøre for å hindre </a:t>
            </a:r>
            <a:r>
              <a:rPr lang="nb-NO" sz="2400" b="1" u="sng" dirty="0" err="1" smtClean="0"/>
              <a:t>overfalls-voldtekter</a:t>
            </a:r>
            <a:r>
              <a:rPr lang="nb-NO" sz="2400" b="1" u="sng" dirty="0" smtClean="0"/>
              <a:t> mot andre? </a:t>
            </a:r>
          </a:p>
        </p:txBody>
      </p:sp>
      <p:sp>
        <p:nvSpPr>
          <p:cNvPr id="11" name="TekstSylinder 10"/>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64</a:t>
            </a:r>
            <a:endParaRPr lang="nb-NO" sz="1200">
              <a:solidFill>
                <a:srgbClr val="000000"/>
              </a:solidFill>
              <a:latin typeface="Arial"/>
            </a:endParaRPr>
          </a:p>
        </p:txBody>
      </p:sp>
      <p:cxnSp>
        <p:nvCxnSpPr>
          <p:cNvPr id="12" name="Rett linje 11"/>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3" name="TekstSylinder 12"/>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pic>
        <p:nvPicPr>
          <p:cNvPr id="77826" name="Picture 2"/>
          <p:cNvPicPr>
            <a:picLocks noChangeAspect="1" noChangeArrowheads="1"/>
          </p:cNvPicPr>
          <p:nvPr/>
        </p:nvPicPr>
        <p:blipFill>
          <a:blip r:embed="rId10" cstate="print"/>
          <a:srcRect/>
          <a:stretch>
            <a:fillRect/>
          </a:stretch>
        </p:blipFill>
        <p:spPr bwMode="auto">
          <a:xfrm>
            <a:off x="0" y="1052736"/>
            <a:ext cx="9144000" cy="5112568"/>
          </a:xfrm>
          <a:prstGeom prst="rect">
            <a:avLst/>
          </a:prstGeom>
          <a:noFill/>
          <a:ln w="9525">
            <a:noFill/>
            <a:miter lim="800000"/>
            <a:headEnd/>
            <a:tailEnd/>
          </a:ln>
        </p:spPr>
      </p:pic>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custDataLst>
              <p:tags r:id="rId2"/>
            </p:custDataLst>
          </p:nvPr>
        </p:nvSpPr>
        <p:spPr>
          <a:xfrm>
            <a:off x="4914900" y="190500"/>
            <a:ext cx="3848100" cy="523220"/>
          </a:xfrm>
          <a:prstGeom prst="rect">
            <a:avLst/>
          </a:prstGeom>
          <a:noFill/>
        </p:spPr>
        <p:txBody>
          <a:bodyPr vert="horz" rtlCol="0">
            <a:spAutoFit/>
          </a:bodyPr>
          <a:lstStyle/>
          <a:p>
            <a:pPr algn="r">
              <a:spcBef>
                <a:spcPct val="0"/>
              </a:spcBef>
              <a:spcAft>
                <a:spcPct val="0"/>
              </a:spcAft>
            </a:pPr>
            <a:r>
              <a:rPr lang="nb-NO" sz="2800" b="1" smtClean="0">
                <a:solidFill>
                  <a:srgbClr val="FFFFFF"/>
                </a:solidFill>
                <a:latin typeface="Trebuchet MS"/>
              </a:rPr>
              <a:t>Insert your text here</a:t>
            </a:r>
            <a:endParaRPr lang="nb-NO" sz="2800" b="1">
              <a:solidFill>
                <a:srgbClr val="FFFFFF"/>
              </a:solidFill>
              <a:latin typeface="Trebuchet MS"/>
            </a:endParaRPr>
          </a:p>
        </p:txBody>
      </p:sp>
      <p:sp>
        <p:nvSpPr>
          <p:cNvPr id="3" name="TekstSylinder 2"/>
          <p:cNvSpPr txBox="1"/>
          <p:nvPr>
            <p:custDataLst>
              <p:tags r:id="rId3"/>
            </p:custDataLst>
          </p:nvPr>
        </p:nvSpPr>
        <p:spPr>
          <a:xfrm>
            <a:off x="4876800" y="1473200"/>
            <a:ext cx="3848100" cy="338554"/>
          </a:xfrm>
          <a:prstGeom prst="rect">
            <a:avLst/>
          </a:prstGeom>
          <a:noFill/>
        </p:spPr>
        <p:txBody>
          <a:bodyPr vert="horz" rtlCol="0">
            <a:spAutoFit/>
          </a:bodyPr>
          <a:lstStyle/>
          <a:p>
            <a:pPr algn="r">
              <a:spcBef>
                <a:spcPct val="0"/>
              </a:spcBef>
              <a:spcAft>
                <a:spcPct val="0"/>
              </a:spcAft>
            </a:pPr>
            <a:r>
              <a:rPr lang="nb-NO" sz="1600" smtClean="0">
                <a:solidFill>
                  <a:srgbClr val="FFFFFF"/>
                </a:solidFill>
                <a:latin typeface="Arial"/>
              </a:rPr>
              <a:t>Insert your text here</a:t>
            </a:r>
            <a:endParaRPr lang="nb-NO" sz="1600">
              <a:solidFill>
                <a:srgbClr val="FFFFFF"/>
              </a:solidFill>
              <a:latin typeface="Arial"/>
            </a:endParaRPr>
          </a:p>
        </p:txBody>
      </p:sp>
      <p:sp>
        <p:nvSpPr>
          <p:cNvPr id="8" name="Rektangel 7"/>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kstSylinder 9"/>
          <p:cNvSpPr txBox="1"/>
          <p:nvPr>
            <p:custDataLst>
              <p:tags r:id="rId5"/>
            </p:custDataLst>
          </p:nvPr>
        </p:nvSpPr>
        <p:spPr>
          <a:xfrm>
            <a:off x="342900" y="266700"/>
            <a:ext cx="8621588" cy="830997"/>
          </a:xfrm>
          <a:prstGeom prst="rect">
            <a:avLst/>
          </a:prstGeom>
          <a:noFill/>
        </p:spPr>
        <p:txBody>
          <a:bodyPr vert="horz" wrap="square" rtlCol="0">
            <a:spAutoFit/>
          </a:bodyPr>
          <a:lstStyle/>
          <a:p>
            <a:r>
              <a:rPr lang="nb-NO" sz="2400" b="1" dirty="0" smtClean="0"/>
              <a:t>Hvilke tiltak mener du at du selv har ansvar for å gjøre for å hindre </a:t>
            </a:r>
            <a:r>
              <a:rPr lang="nb-NO" sz="2400" b="1" u="sng" dirty="0" err="1" smtClean="0"/>
              <a:t>overfalls-voldtekter</a:t>
            </a:r>
            <a:r>
              <a:rPr lang="nb-NO" sz="2400" b="1" u="sng" dirty="0" smtClean="0"/>
              <a:t> mot deg selv? </a:t>
            </a:r>
          </a:p>
        </p:txBody>
      </p:sp>
      <p:sp>
        <p:nvSpPr>
          <p:cNvPr id="11" name="TekstSylinder 10"/>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64</a:t>
            </a:r>
            <a:endParaRPr lang="nb-NO" sz="1200">
              <a:solidFill>
                <a:srgbClr val="000000"/>
              </a:solidFill>
              <a:latin typeface="Arial"/>
            </a:endParaRPr>
          </a:p>
        </p:txBody>
      </p:sp>
      <p:cxnSp>
        <p:nvCxnSpPr>
          <p:cNvPr id="12" name="Rett linje 11"/>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3" name="TekstSylinder 12"/>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pic>
        <p:nvPicPr>
          <p:cNvPr id="78850" name="Picture 2"/>
          <p:cNvPicPr>
            <a:picLocks noChangeAspect="1" noChangeArrowheads="1"/>
          </p:cNvPicPr>
          <p:nvPr/>
        </p:nvPicPr>
        <p:blipFill>
          <a:blip r:embed="rId10" cstate="print"/>
          <a:srcRect/>
          <a:stretch>
            <a:fillRect/>
          </a:stretch>
        </p:blipFill>
        <p:spPr bwMode="auto">
          <a:xfrm>
            <a:off x="179512" y="1127571"/>
            <a:ext cx="8843633" cy="4677693"/>
          </a:xfrm>
          <a:prstGeom prst="rect">
            <a:avLst/>
          </a:prstGeom>
          <a:noFill/>
          <a:ln w="9525">
            <a:noFill/>
            <a:miter lim="800000"/>
            <a:headEnd/>
            <a:tailEnd/>
          </a:ln>
        </p:spPr>
      </p:pic>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descr="endslideimage.png"/>
          <p:cNvPicPr>
            <a:picLocks/>
          </p:cNvPicPr>
          <p:nvPr>
            <p:custDataLst>
              <p:tags r:id="rId2"/>
            </p:custDataLst>
          </p:nvPr>
        </p:nvPicPr>
        <p:blipFill>
          <a:blip r:embed="rId10" cstate="print"/>
          <a:stretch>
            <a:fillRect/>
          </a:stretch>
        </p:blipFill>
        <p:spPr>
          <a:xfrm>
            <a:off x="0" y="0"/>
            <a:ext cx="9144000" cy="6858000"/>
          </a:xfrm>
          <a:prstGeom prst="rect">
            <a:avLst/>
          </a:prstGeom>
        </p:spPr>
      </p:pic>
      <p:pic>
        <p:nvPicPr>
          <p:cNvPr id="3" name="Bilde 2" descr="discover_big.png"/>
          <p:cNvPicPr>
            <a:picLocks noChangeAspect="1"/>
          </p:cNvPicPr>
          <p:nvPr>
            <p:custDataLst>
              <p:tags r:id="rId3"/>
            </p:custDataLst>
          </p:nvPr>
        </p:nvPicPr>
        <p:blipFill>
          <a:blip r:embed="rId11" cstate="print"/>
          <a:stretch>
            <a:fillRect/>
          </a:stretch>
        </p:blipFill>
        <p:spPr>
          <a:xfrm>
            <a:off x="1524000" y="2768600"/>
            <a:ext cx="6080552" cy="1097242"/>
          </a:xfrm>
          <a:prstGeom prst="rect">
            <a:avLst/>
          </a:prstGeom>
        </p:spPr>
      </p:pic>
      <p:sp>
        <p:nvSpPr>
          <p:cNvPr id="4" name="TekstSylinder 3"/>
          <p:cNvSpPr txBox="1"/>
          <p:nvPr>
            <p:custDataLst>
              <p:tags r:id="rId4"/>
            </p:custDataLst>
          </p:nvPr>
        </p:nvSpPr>
        <p:spPr>
          <a:xfrm>
            <a:off x="6731000" y="177800"/>
            <a:ext cx="1905000" cy="369332"/>
          </a:xfrm>
          <a:prstGeom prst="rect">
            <a:avLst/>
          </a:prstGeom>
          <a:noFill/>
        </p:spPr>
        <p:txBody>
          <a:bodyPr vert="horz" rtlCol="0">
            <a:spAutoFit/>
          </a:bodyPr>
          <a:lstStyle/>
          <a:p>
            <a:pPr algn="r">
              <a:spcBef>
                <a:spcPct val="0"/>
              </a:spcBef>
              <a:spcAft>
                <a:spcPct val="0"/>
              </a:spcAft>
            </a:pPr>
            <a:r>
              <a:rPr lang="nb-NO" b="1" smtClean="0">
                <a:solidFill>
                  <a:srgbClr val="FF0099"/>
                </a:solidFill>
                <a:latin typeface="Trebuchet MS"/>
              </a:rPr>
              <a:t>Takk</a:t>
            </a:r>
            <a:endParaRPr lang="nb-NO" b="1">
              <a:solidFill>
                <a:srgbClr val="FF0099"/>
              </a:solidFill>
              <a:latin typeface="Trebuchet MS"/>
            </a:endParaRPr>
          </a:p>
        </p:txBody>
      </p:sp>
      <p:pic>
        <p:nvPicPr>
          <p:cNvPr id="8" name="Bilde 7" descr="TNSgallup.png"/>
          <p:cNvPicPr>
            <a:picLocks noChangeAspect="1"/>
          </p:cNvPicPr>
          <p:nvPr>
            <p:custDataLst>
              <p:tags r:id="rId5"/>
            </p:custDataLst>
          </p:nvPr>
        </p:nvPicPr>
        <p:blipFill>
          <a:blip r:embed="rId12" cstate="print"/>
          <a:stretch>
            <a:fillRect/>
          </a:stretch>
        </p:blipFill>
        <p:spPr>
          <a:xfrm>
            <a:off x="139700" y="6337300"/>
            <a:ext cx="709188" cy="381000"/>
          </a:xfrm>
          <a:prstGeom prst="rect">
            <a:avLst/>
          </a:prstGeom>
        </p:spPr>
      </p:pic>
      <p:sp>
        <p:nvSpPr>
          <p:cNvPr id="12" name="TekstSylinder 11"/>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66</a:t>
            </a:r>
            <a:endParaRPr lang="nb-NO" sz="1200">
              <a:solidFill>
                <a:srgbClr val="000000"/>
              </a:solidFill>
              <a:latin typeface="Arial"/>
            </a:endParaRPr>
          </a:p>
        </p:txBody>
      </p:sp>
      <p:cxnSp>
        <p:nvCxnSpPr>
          <p:cNvPr id="13" name="Rett linje 12"/>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14" name="TekstSylinder 13"/>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954107"/>
          </a:xfrm>
        </p:spPr>
        <p:txBody>
          <a:bodyPr/>
          <a:lstStyle/>
          <a:p>
            <a:r>
              <a:rPr lang="nb-NO" dirty="0" smtClean="0">
                <a:solidFill>
                  <a:srgbClr val="000000"/>
                </a:solidFill>
                <a:latin typeface="Trebuchet MS"/>
              </a:rPr>
              <a:t>Hva tenker du på når du hører ordet </a:t>
            </a:r>
            <a:r>
              <a:rPr lang="nb-NO" u="sng" dirty="0" smtClean="0">
                <a:solidFill>
                  <a:srgbClr val="000000"/>
                </a:solidFill>
                <a:latin typeface="Trebuchet MS"/>
              </a:rPr>
              <a:t>voldtekt</a:t>
            </a:r>
            <a:r>
              <a:rPr lang="nb-NO" dirty="0" smtClean="0">
                <a:solidFill>
                  <a:srgbClr val="000000"/>
                </a:solidFill>
                <a:latin typeface="Trebuchet MS"/>
              </a:rPr>
              <a:t>? </a:t>
            </a:r>
            <a:br>
              <a:rPr lang="nb-NO" dirty="0" smtClean="0">
                <a:solidFill>
                  <a:srgbClr val="000000"/>
                </a:solidFill>
                <a:latin typeface="Trebuchet MS"/>
              </a:rPr>
            </a:br>
            <a:endParaRPr lang="nb-NO" dirty="0"/>
          </a:p>
        </p:txBody>
      </p:sp>
      <p:sp>
        <p:nvSpPr>
          <p:cNvPr id="5" name="TekstSylinder 4"/>
          <p:cNvSpPr txBox="1"/>
          <p:nvPr>
            <p:custDataLst>
              <p:tags r:id="rId3"/>
            </p:custDataLst>
          </p:nvPr>
        </p:nvSpPr>
        <p:spPr>
          <a:xfrm>
            <a:off x="393700" y="1106735"/>
            <a:ext cx="8382000" cy="4770537"/>
          </a:xfrm>
          <a:prstGeom prst="rect">
            <a:avLst/>
          </a:prstGeom>
          <a:noFill/>
        </p:spPr>
        <p:txBody>
          <a:bodyPr vert="horz" rtlCol="0">
            <a:spAutoFit/>
          </a:bodyPr>
          <a:lstStyle/>
          <a:p>
            <a:pPr>
              <a:spcBef>
                <a:spcPct val="0"/>
              </a:spcBef>
              <a:spcAft>
                <a:spcPct val="0"/>
              </a:spcAft>
            </a:pPr>
            <a:endParaRPr lang="nb-NO" sz="1600" b="1" u="sng" dirty="0" smtClean="0">
              <a:solidFill>
                <a:schemeClr val="bg2">
                  <a:lumMod val="60000"/>
                  <a:lumOff val="40000"/>
                </a:schemeClr>
              </a:solidFill>
              <a:latin typeface="Arial"/>
            </a:endParaRPr>
          </a:p>
          <a:p>
            <a:pPr>
              <a:spcBef>
                <a:spcPct val="0"/>
              </a:spcBef>
              <a:spcAft>
                <a:spcPct val="0"/>
              </a:spcAft>
            </a:pPr>
            <a:r>
              <a:rPr lang="nb-NO" sz="1600" b="1" u="sng" dirty="0" smtClean="0">
                <a:solidFill>
                  <a:schemeClr val="bg2">
                    <a:lumMod val="60000"/>
                    <a:lumOff val="40000"/>
                  </a:schemeClr>
                </a:solidFill>
                <a:latin typeface="Arial"/>
              </a:rPr>
              <a:t>3 hovedperspektiver:</a:t>
            </a:r>
          </a:p>
          <a:p>
            <a:pPr>
              <a:spcBef>
                <a:spcPct val="0"/>
              </a:spcBef>
              <a:spcAft>
                <a:spcPct val="0"/>
              </a:spcAft>
            </a:pPr>
            <a:endParaRPr lang="nb-NO" sz="1600" b="1" u="sng" dirty="0" smtClean="0">
              <a:solidFill>
                <a:schemeClr val="bg2">
                  <a:lumMod val="60000"/>
                  <a:lumOff val="40000"/>
                </a:schemeClr>
              </a:solidFill>
              <a:latin typeface="Arial"/>
            </a:endParaRPr>
          </a:p>
          <a:p>
            <a:pPr>
              <a:spcBef>
                <a:spcPct val="0"/>
              </a:spcBef>
              <a:spcAft>
                <a:spcPct val="0"/>
              </a:spcAft>
            </a:pPr>
            <a:r>
              <a:rPr lang="nb-NO" sz="1600" b="1" dirty="0" smtClean="0"/>
              <a:t>1. Definerende, nøkterne, beskrivende, rasjonelle </a:t>
            </a:r>
          </a:p>
          <a:p>
            <a:pPr>
              <a:spcBef>
                <a:spcPct val="0"/>
              </a:spcBef>
              <a:spcAft>
                <a:spcPct val="0"/>
              </a:spcAft>
            </a:pPr>
            <a:endParaRPr lang="nb-NO" sz="1600" b="1" dirty="0" smtClean="0">
              <a:solidFill>
                <a:schemeClr val="bg2">
                  <a:lumMod val="60000"/>
                  <a:lumOff val="40000"/>
                </a:schemeClr>
              </a:solidFill>
              <a:latin typeface="Arial"/>
            </a:endParaRPr>
          </a:p>
          <a:p>
            <a:pPr>
              <a:spcBef>
                <a:spcPct val="0"/>
              </a:spcBef>
              <a:spcAft>
                <a:spcPct val="0"/>
              </a:spcAft>
            </a:pPr>
            <a:r>
              <a:rPr lang="nb-NO" sz="1600" b="1" dirty="0" smtClean="0">
                <a:latin typeface="Arial"/>
              </a:rPr>
              <a:t>2. Empati/medfølelse for offer</a:t>
            </a:r>
          </a:p>
          <a:p>
            <a:pPr>
              <a:spcBef>
                <a:spcPct val="0"/>
              </a:spcBef>
              <a:spcAft>
                <a:spcPct val="0"/>
              </a:spcAft>
              <a:buFont typeface="Arial" pitchFamily="34" charset="0"/>
              <a:buChar char="•"/>
            </a:pPr>
            <a:endParaRPr lang="nb-NO" sz="1600" b="1" dirty="0" smtClean="0">
              <a:latin typeface="Arial"/>
            </a:endParaRPr>
          </a:p>
          <a:p>
            <a:pPr>
              <a:spcBef>
                <a:spcPct val="0"/>
              </a:spcBef>
              <a:spcAft>
                <a:spcPct val="0"/>
              </a:spcAft>
            </a:pPr>
            <a:r>
              <a:rPr lang="nb-NO" sz="1600" b="1" dirty="0" smtClean="0">
                <a:latin typeface="Arial"/>
              </a:rPr>
              <a:t>3.Sinne / hat mot gjerningsperson</a:t>
            </a:r>
            <a:br>
              <a:rPr lang="nb-NO" sz="1600" b="1" dirty="0" smtClean="0">
                <a:latin typeface="Arial"/>
              </a:rPr>
            </a:br>
            <a:endParaRPr lang="nb-NO" sz="1600" b="1" dirty="0" smtClean="0">
              <a:solidFill>
                <a:schemeClr val="bg1">
                  <a:lumMod val="65000"/>
                </a:schemeClr>
              </a:solidFill>
              <a:latin typeface="Arial"/>
            </a:endParaRPr>
          </a:p>
          <a:p>
            <a:pPr>
              <a:spcBef>
                <a:spcPct val="0"/>
              </a:spcBef>
              <a:spcAft>
                <a:spcPct val="0"/>
              </a:spcAft>
              <a:buFont typeface="Arial" pitchFamily="34" charset="0"/>
              <a:buChar char="•"/>
            </a:pPr>
            <a:endParaRPr lang="nb-NO" sz="1600" b="1" dirty="0" smtClean="0">
              <a:solidFill>
                <a:schemeClr val="bg1">
                  <a:lumMod val="65000"/>
                </a:schemeClr>
              </a:solidFill>
              <a:latin typeface="Arial"/>
            </a:endParaRPr>
          </a:p>
          <a:p>
            <a:pPr>
              <a:spcBef>
                <a:spcPct val="0"/>
              </a:spcBef>
              <a:spcAft>
                <a:spcPct val="0"/>
              </a:spcAft>
              <a:buFont typeface="Arial" pitchFamily="34" charset="0"/>
              <a:buChar char="•"/>
            </a:pPr>
            <a:r>
              <a:rPr lang="nb-NO" sz="1600" b="1" dirty="0" smtClean="0">
                <a:solidFill>
                  <a:schemeClr val="bg1">
                    <a:lumMod val="65000"/>
                  </a:schemeClr>
                </a:solidFill>
                <a:latin typeface="Arial"/>
              </a:rPr>
              <a:t> Politisk / samfunnsperspektiv </a:t>
            </a:r>
          </a:p>
          <a:p>
            <a:pPr>
              <a:spcBef>
                <a:spcPct val="0"/>
              </a:spcBef>
              <a:spcAft>
                <a:spcPct val="0"/>
              </a:spcAft>
              <a:buFont typeface="Arial" pitchFamily="34" charset="0"/>
              <a:buChar char="•"/>
            </a:pPr>
            <a:endParaRPr lang="nb-NO" sz="1600" b="1" dirty="0" smtClean="0">
              <a:solidFill>
                <a:schemeClr val="bg1">
                  <a:lumMod val="65000"/>
                </a:schemeClr>
              </a:solidFill>
              <a:latin typeface="Arial"/>
            </a:endParaRPr>
          </a:p>
          <a:p>
            <a:pPr>
              <a:spcBef>
                <a:spcPct val="0"/>
              </a:spcBef>
              <a:spcAft>
                <a:spcPct val="0"/>
              </a:spcAft>
              <a:buFont typeface="Arial" pitchFamily="34" charset="0"/>
              <a:buChar char="•"/>
            </a:pPr>
            <a:r>
              <a:rPr lang="nb-NO" sz="1600" b="1" dirty="0" smtClean="0">
                <a:solidFill>
                  <a:schemeClr val="bg1">
                    <a:lumMod val="65000"/>
                  </a:schemeClr>
                </a:solidFill>
                <a:latin typeface="Arial"/>
              </a:rPr>
              <a:t> Kultur </a:t>
            </a:r>
          </a:p>
          <a:p>
            <a:pPr>
              <a:spcBef>
                <a:spcPct val="0"/>
              </a:spcBef>
              <a:spcAft>
                <a:spcPct val="0"/>
              </a:spcAft>
              <a:buFont typeface="Arial" pitchFamily="34" charset="0"/>
              <a:buChar char="•"/>
            </a:pPr>
            <a:endParaRPr lang="nb-NO" sz="1600" b="1" dirty="0" smtClean="0">
              <a:solidFill>
                <a:schemeClr val="bg1">
                  <a:lumMod val="65000"/>
                </a:schemeClr>
              </a:solidFill>
              <a:latin typeface="Arial"/>
            </a:endParaRPr>
          </a:p>
          <a:p>
            <a:pPr>
              <a:spcBef>
                <a:spcPct val="0"/>
              </a:spcBef>
              <a:spcAft>
                <a:spcPct val="0"/>
              </a:spcAft>
              <a:buFont typeface="Arial" pitchFamily="34" charset="0"/>
              <a:buChar char="•"/>
            </a:pPr>
            <a:r>
              <a:rPr lang="nb-NO" sz="1600" b="1" dirty="0" smtClean="0">
                <a:solidFill>
                  <a:schemeClr val="bg1">
                    <a:lumMod val="65000"/>
                  </a:schemeClr>
                </a:solidFill>
                <a:latin typeface="Arial"/>
              </a:rPr>
              <a:t> Rus</a:t>
            </a:r>
          </a:p>
          <a:p>
            <a:pPr>
              <a:spcBef>
                <a:spcPct val="0"/>
              </a:spcBef>
              <a:spcAft>
                <a:spcPct val="0"/>
              </a:spcAft>
              <a:buFont typeface="Arial" pitchFamily="34" charset="0"/>
              <a:buChar char="•"/>
            </a:pPr>
            <a:endParaRPr lang="nb-NO" sz="1600" b="1" i="1" dirty="0" smtClean="0">
              <a:solidFill>
                <a:schemeClr val="bg1">
                  <a:lumMod val="65000"/>
                </a:schemeClr>
              </a:solidFill>
              <a:latin typeface="Arial"/>
            </a:endParaRPr>
          </a:p>
          <a:p>
            <a:pPr>
              <a:spcBef>
                <a:spcPct val="0"/>
              </a:spcBef>
              <a:spcAft>
                <a:spcPct val="0"/>
              </a:spcAft>
              <a:buFont typeface="Arial" pitchFamily="34" charset="0"/>
              <a:buChar char="•"/>
            </a:pPr>
            <a:r>
              <a:rPr lang="nb-NO" sz="1600" b="1" i="1" dirty="0" smtClean="0">
                <a:solidFill>
                  <a:schemeClr val="bg1">
                    <a:lumMod val="65000"/>
                  </a:schemeClr>
                </a:solidFill>
                <a:latin typeface="Arial"/>
              </a:rPr>
              <a:t> </a:t>
            </a:r>
            <a:r>
              <a:rPr lang="nb-NO" sz="1600" b="1" dirty="0" smtClean="0">
                <a:solidFill>
                  <a:schemeClr val="bg1">
                    <a:lumMod val="65000"/>
                  </a:schemeClr>
                </a:solidFill>
                <a:latin typeface="Arial"/>
              </a:rPr>
              <a:t>Kvinne uskyldig offer / Mann ond gjerningsmann</a:t>
            </a:r>
          </a:p>
          <a:p>
            <a:pPr>
              <a:spcBef>
                <a:spcPct val="0"/>
              </a:spcBef>
              <a:spcAft>
                <a:spcPct val="0"/>
              </a:spcAft>
              <a:buFont typeface="Arial" pitchFamily="34" charset="0"/>
              <a:buChar char="•"/>
            </a:pPr>
            <a:endParaRPr lang="nb-NO" sz="1600" b="1" i="1" dirty="0" smtClean="0">
              <a:latin typeface="Arial"/>
            </a:endParaRPr>
          </a:p>
          <a:p>
            <a:pPr>
              <a:spcBef>
                <a:spcPct val="0"/>
              </a:spcBef>
              <a:spcAft>
                <a:spcPct val="0"/>
              </a:spcAft>
              <a:buFont typeface="Arial" pitchFamily="34" charset="0"/>
              <a:buChar char="•"/>
            </a:pPr>
            <a:r>
              <a:rPr lang="nb-NO" sz="1600" b="1" i="1" dirty="0" smtClean="0">
                <a:solidFill>
                  <a:schemeClr val="bg1">
                    <a:lumMod val="65000"/>
                  </a:schemeClr>
                </a:solidFill>
                <a:latin typeface="Arial"/>
              </a:rPr>
              <a:t> </a:t>
            </a:r>
            <a:r>
              <a:rPr lang="nb-NO" sz="1600" b="1" dirty="0" smtClean="0">
                <a:solidFill>
                  <a:schemeClr val="bg1">
                    <a:lumMod val="65000"/>
                  </a:schemeClr>
                </a:solidFill>
                <a:latin typeface="Arial"/>
              </a:rPr>
              <a:t>Kvinne offer, men medskyldig pga ansvarsløshet </a:t>
            </a:r>
            <a:endParaRPr lang="nb-NO" sz="1600" b="1" i="1" dirty="0">
              <a:solidFill>
                <a:schemeClr val="bg1">
                  <a:lumMod val="65000"/>
                </a:schemeClr>
              </a:solidFill>
              <a:latin typeface="Arial"/>
            </a:endParaRPr>
          </a:p>
        </p:txBody>
      </p:sp>
      <p:sp>
        <p:nvSpPr>
          <p:cNvPr id="6" name="Rektangel 5"/>
          <p:cNvSpPr/>
          <p:nvPr>
            <p:custDataLst>
              <p:tags r:id="rId4"/>
            </p:custDataLst>
          </p:nvPr>
        </p:nvSpPr>
        <p:spPr>
          <a:xfrm>
            <a:off x="0" y="630932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descr="TNSgallup.png"/>
          <p:cNvPicPr>
            <a:picLocks noChangeAspect="1"/>
          </p:cNvPicPr>
          <p:nvPr>
            <p:custDataLst>
              <p:tags r:id="rId5"/>
            </p:custDataLst>
          </p:nvPr>
        </p:nvPicPr>
        <p:blipFill>
          <a:blip r:embed="rId10" cstate="print"/>
          <a:stretch>
            <a:fillRect/>
          </a:stretch>
        </p:blipFill>
        <p:spPr>
          <a:xfrm>
            <a:off x="139700" y="6337300"/>
            <a:ext cx="709188" cy="381000"/>
          </a:xfrm>
          <a:prstGeom prst="rect">
            <a:avLst/>
          </a:prstGeom>
        </p:spPr>
      </p:pic>
      <p:sp>
        <p:nvSpPr>
          <p:cNvPr id="20" name="TekstSylinder 19"/>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6</a:t>
            </a:r>
            <a:endParaRPr lang="nb-NO" sz="1200">
              <a:solidFill>
                <a:srgbClr val="000000"/>
              </a:solidFill>
              <a:latin typeface="Arial"/>
            </a:endParaRPr>
          </a:p>
        </p:txBody>
      </p:sp>
      <p:cxnSp>
        <p:nvCxnSpPr>
          <p:cNvPr id="21" name="Rett linje 20"/>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2" name="TekstSylinder 21"/>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 calcmode="lin" valueType="num">
                                      <p:cBhvr additive="base">
                                        <p:cTn id="2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anim calcmode="lin" valueType="num">
                                      <p:cBhvr additive="base">
                                        <p:cTn id="3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anim calcmode="lin" valueType="num">
                                      <p:cBhvr additive="base">
                                        <p:cTn id="3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15" end="15"/>
                                            </p:txEl>
                                          </p:spTgt>
                                        </p:tgtEl>
                                        <p:attrNameLst>
                                          <p:attrName>style.visibility</p:attrName>
                                        </p:attrNameLst>
                                      </p:cBhvr>
                                      <p:to>
                                        <p:strVal val="visible"/>
                                      </p:to>
                                    </p:set>
                                    <p:anim calcmode="lin" valueType="num">
                                      <p:cBhvr additive="base">
                                        <p:cTn id="43"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17" end="17"/>
                                            </p:txEl>
                                          </p:spTgt>
                                        </p:tgtEl>
                                        <p:attrNameLst>
                                          <p:attrName>style.visibility</p:attrName>
                                        </p:attrNameLst>
                                      </p:cBhvr>
                                      <p:to>
                                        <p:strVal val="visible"/>
                                      </p:to>
                                    </p:set>
                                    <p:anim calcmode="lin" valueType="num">
                                      <p:cBhvr additive="base">
                                        <p:cTn id="49"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custDataLst>
              <p:tags r:id="rId2"/>
            </p:custDataLst>
          </p:nvPr>
        </p:nvSpPr>
        <p:spPr>
          <a:xfrm>
            <a:off x="396000" y="190800"/>
            <a:ext cx="8384400" cy="523220"/>
          </a:xfrm>
        </p:spPr>
        <p:txBody>
          <a:bodyPr/>
          <a:lstStyle/>
          <a:p>
            <a:r>
              <a:rPr lang="nb-NO" dirty="0" smtClean="0">
                <a:solidFill>
                  <a:srgbClr val="000000"/>
                </a:solidFill>
                <a:latin typeface="Trebuchet MS"/>
              </a:rPr>
              <a:t>Hva tenker du på når du hører ordet </a:t>
            </a:r>
            <a:r>
              <a:rPr lang="nb-NO" u="sng" dirty="0" smtClean="0">
                <a:solidFill>
                  <a:srgbClr val="000000"/>
                </a:solidFill>
                <a:latin typeface="Trebuchet MS"/>
              </a:rPr>
              <a:t>voldtekt</a:t>
            </a:r>
            <a:r>
              <a:rPr lang="nb-NO" dirty="0" smtClean="0">
                <a:solidFill>
                  <a:srgbClr val="000000"/>
                </a:solidFill>
                <a:latin typeface="Trebuchet MS"/>
              </a:rPr>
              <a:t>? </a:t>
            </a:r>
            <a:endParaRPr lang="nb-NO" dirty="0"/>
          </a:p>
        </p:txBody>
      </p:sp>
      <p:sp>
        <p:nvSpPr>
          <p:cNvPr id="4" name="TekstSylinder 3"/>
          <p:cNvSpPr txBox="1"/>
          <p:nvPr>
            <p:custDataLst>
              <p:tags r:id="rId3"/>
            </p:custDataLst>
          </p:nvPr>
        </p:nvSpPr>
        <p:spPr>
          <a:xfrm>
            <a:off x="381000" y="5722779"/>
            <a:ext cx="8432800" cy="246221"/>
          </a:xfrm>
          <a:prstGeom prst="rect">
            <a:avLst/>
          </a:prstGeom>
          <a:noFill/>
        </p:spPr>
        <p:txBody>
          <a:bodyPr vert="horz" rtlCol="0" anchor="b">
            <a:spAutoFit/>
          </a:bodyPr>
          <a:lstStyle/>
          <a:p>
            <a:pPr algn="ctr"/>
            <a:r>
              <a:rPr lang="nb-NO" sz="1000" i="1" dirty="0" smtClean="0">
                <a:solidFill>
                  <a:srgbClr val="000000"/>
                </a:solidFill>
                <a:latin typeface="Arial"/>
              </a:rPr>
              <a:t>N=1010</a:t>
            </a:r>
            <a:endParaRPr lang="nb-NO" sz="1000" i="1" dirty="0">
              <a:solidFill>
                <a:srgbClr val="000000"/>
              </a:solidFill>
              <a:latin typeface="Arial"/>
            </a:endParaRPr>
          </a:p>
        </p:txBody>
      </p:sp>
      <p:sp>
        <p:nvSpPr>
          <p:cNvPr id="5" name="Rektangel 4"/>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6" name="Diagram 5">
            <a:hlinkClick r:id="" action="ppaction://macro?name=Zoom"/>
          </p:cNvPr>
          <p:cNvGraphicFramePr>
            <a:graphicFrameLocks noChangeAspect="1"/>
          </p:cNvGraphicFramePr>
          <p:nvPr>
            <p:custDataLst>
              <p:tags r:id="rId5"/>
            </p:custDataLst>
          </p:nvPr>
        </p:nvGraphicFramePr>
        <p:xfrm>
          <a:off x="539552" y="1628800"/>
          <a:ext cx="8069969" cy="4584700"/>
        </p:xfrm>
        <a:graphic>
          <a:graphicData uri="http://schemas.openxmlformats.org/drawingml/2006/chart">
            <c:chart xmlns:c="http://schemas.openxmlformats.org/drawingml/2006/chart" xmlns:r="http://schemas.openxmlformats.org/officeDocument/2006/relationships" r:id="rId11"/>
          </a:graphicData>
        </a:graphic>
      </p:graphicFrame>
      <p:sp>
        <p:nvSpPr>
          <p:cNvPr id="8" name="Rektangel 7"/>
          <p:cNvSpPr/>
          <p:nvPr/>
        </p:nvSpPr>
        <p:spPr>
          <a:xfrm>
            <a:off x="395536" y="775737"/>
            <a:ext cx="8640960" cy="369332"/>
          </a:xfrm>
          <a:prstGeom prst="rect">
            <a:avLst/>
          </a:prstGeom>
        </p:spPr>
        <p:txBody>
          <a:bodyPr wrap="square">
            <a:spAutoFit/>
          </a:bodyPr>
          <a:lstStyle/>
          <a:p>
            <a:r>
              <a:rPr lang="nb-NO" u="sng" dirty="0" smtClean="0">
                <a:solidFill>
                  <a:schemeClr val="bg2">
                    <a:lumMod val="60000"/>
                    <a:lumOff val="40000"/>
                  </a:schemeClr>
                </a:solidFill>
                <a:latin typeface="Trebuchet MS" pitchFamily="34" charset="0"/>
              </a:rPr>
              <a:t>Perspektiver på voldtekt</a:t>
            </a:r>
            <a:endParaRPr lang="nb-NO" u="sng" dirty="0">
              <a:latin typeface="Trebuchet MS" pitchFamily="34" charset="0"/>
            </a:endParaRPr>
          </a:p>
        </p:txBody>
      </p:sp>
      <p:sp>
        <p:nvSpPr>
          <p:cNvPr id="11" name="TekstSylinder 10"/>
          <p:cNvSpPr txBox="1"/>
          <p:nvPr/>
        </p:nvSpPr>
        <p:spPr>
          <a:xfrm>
            <a:off x="1043608" y="2348880"/>
            <a:ext cx="576064" cy="338554"/>
          </a:xfrm>
          <a:prstGeom prst="rect">
            <a:avLst/>
          </a:prstGeom>
          <a:noFill/>
        </p:spPr>
        <p:txBody>
          <a:bodyPr wrap="square" rtlCol="0">
            <a:spAutoFit/>
          </a:bodyPr>
          <a:lstStyle/>
          <a:p>
            <a:r>
              <a:rPr lang="nb-NO" sz="800" dirty="0" smtClean="0"/>
              <a:t>44% Kvinner</a:t>
            </a:r>
            <a:endParaRPr lang="nb-NO" sz="800" dirty="0"/>
          </a:p>
        </p:txBody>
      </p:sp>
      <p:sp>
        <p:nvSpPr>
          <p:cNvPr id="12" name="TekstSylinder 11"/>
          <p:cNvSpPr txBox="1"/>
          <p:nvPr/>
        </p:nvSpPr>
        <p:spPr>
          <a:xfrm>
            <a:off x="1043608" y="3018438"/>
            <a:ext cx="576064" cy="338554"/>
          </a:xfrm>
          <a:prstGeom prst="rect">
            <a:avLst/>
          </a:prstGeom>
          <a:noFill/>
        </p:spPr>
        <p:txBody>
          <a:bodyPr wrap="square" rtlCol="0">
            <a:spAutoFit/>
          </a:bodyPr>
          <a:lstStyle/>
          <a:p>
            <a:r>
              <a:rPr lang="nb-NO" sz="800" dirty="0" smtClean="0"/>
              <a:t>40% Menn</a:t>
            </a:r>
            <a:endParaRPr lang="nb-NO" sz="800" dirty="0"/>
          </a:p>
        </p:txBody>
      </p:sp>
      <p:sp>
        <p:nvSpPr>
          <p:cNvPr id="13" name="TekstSylinder 12"/>
          <p:cNvSpPr txBox="1"/>
          <p:nvPr/>
        </p:nvSpPr>
        <p:spPr>
          <a:xfrm>
            <a:off x="3563888" y="3717032"/>
            <a:ext cx="576064" cy="338554"/>
          </a:xfrm>
          <a:prstGeom prst="rect">
            <a:avLst/>
          </a:prstGeom>
          <a:noFill/>
        </p:spPr>
        <p:txBody>
          <a:bodyPr wrap="square" rtlCol="0">
            <a:spAutoFit/>
          </a:bodyPr>
          <a:lstStyle/>
          <a:p>
            <a:r>
              <a:rPr lang="nb-NO" sz="800" dirty="0" smtClean="0"/>
              <a:t>4% Kvinner</a:t>
            </a:r>
            <a:endParaRPr lang="nb-NO" sz="800" dirty="0"/>
          </a:p>
        </p:txBody>
      </p:sp>
      <p:sp>
        <p:nvSpPr>
          <p:cNvPr id="14" name="TekstSylinder 13"/>
          <p:cNvSpPr txBox="1"/>
          <p:nvPr/>
        </p:nvSpPr>
        <p:spPr>
          <a:xfrm>
            <a:off x="3563888" y="3284984"/>
            <a:ext cx="576064" cy="338554"/>
          </a:xfrm>
          <a:prstGeom prst="rect">
            <a:avLst/>
          </a:prstGeom>
          <a:noFill/>
        </p:spPr>
        <p:txBody>
          <a:bodyPr wrap="square" rtlCol="0">
            <a:spAutoFit/>
          </a:bodyPr>
          <a:lstStyle/>
          <a:p>
            <a:r>
              <a:rPr lang="nb-NO" sz="800" dirty="0" smtClean="0"/>
              <a:t>9% Menn</a:t>
            </a:r>
            <a:endParaRPr lang="nb-NO" sz="800" dirty="0"/>
          </a:p>
        </p:txBody>
      </p:sp>
      <p:pic>
        <p:nvPicPr>
          <p:cNvPr id="22" name="Bilde 21" descr="TNSgallup.png"/>
          <p:cNvPicPr>
            <a:picLocks noChangeAspect="1"/>
          </p:cNvPicPr>
          <p:nvPr>
            <p:custDataLst>
              <p:tags r:id="rId6"/>
            </p:custDataLst>
          </p:nvPr>
        </p:nvPicPr>
        <p:blipFill>
          <a:blip r:embed="rId12" cstate="print"/>
          <a:stretch>
            <a:fillRect/>
          </a:stretch>
        </p:blipFill>
        <p:spPr>
          <a:xfrm>
            <a:off x="139700" y="6337300"/>
            <a:ext cx="709188" cy="381000"/>
          </a:xfrm>
          <a:prstGeom prst="rect">
            <a:avLst/>
          </a:prstGeom>
        </p:spPr>
      </p:pic>
      <p:sp>
        <p:nvSpPr>
          <p:cNvPr id="26" name="TekstSylinder 25"/>
          <p:cNvSpPr txBox="1"/>
          <p:nvPr>
            <p:custDataLst>
              <p:tags r:id="rId7"/>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7</a:t>
            </a:r>
            <a:endParaRPr lang="nb-NO" sz="1200">
              <a:solidFill>
                <a:srgbClr val="000000"/>
              </a:solidFill>
              <a:latin typeface="Arial"/>
            </a:endParaRPr>
          </a:p>
        </p:txBody>
      </p:sp>
      <p:cxnSp>
        <p:nvCxnSpPr>
          <p:cNvPr id="27" name="Rett linje 26"/>
          <p:cNvCxnSpPr/>
          <p:nvPr>
            <p:custDataLst>
              <p:tags r:id="rId8"/>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8" name="TekstSylinder 27"/>
          <p:cNvSpPr txBox="1"/>
          <p:nvPr>
            <p:custDataLst>
              <p:tags r:id="rId9"/>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523220"/>
          </a:xfrm>
        </p:spPr>
        <p:txBody>
          <a:bodyPr/>
          <a:lstStyle/>
          <a:p>
            <a:r>
              <a:rPr lang="nb-NO" dirty="0" smtClean="0">
                <a:solidFill>
                  <a:srgbClr val="000000"/>
                </a:solidFill>
                <a:latin typeface="Trebuchet MS"/>
              </a:rPr>
              <a:t>Hva tenker du på når du hører ordet </a:t>
            </a:r>
            <a:r>
              <a:rPr lang="nb-NO" u="sng" dirty="0" smtClean="0">
                <a:solidFill>
                  <a:srgbClr val="000000"/>
                </a:solidFill>
                <a:latin typeface="Trebuchet MS"/>
              </a:rPr>
              <a:t>voldtekt</a:t>
            </a:r>
            <a:r>
              <a:rPr lang="nb-NO" dirty="0" smtClean="0">
                <a:solidFill>
                  <a:srgbClr val="000000"/>
                </a:solidFill>
                <a:latin typeface="Trebuchet MS"/>
              </a:rPr>
              <a:t>? </a:t>
            </a:r>
            <a:endParaRPr lang="nb-NO" dirty="0"/>
          </a:p>
        </p:txBody>
      </p:sp>
      <p:sp>
        <p:nvSpPr>
          <p:cNvPr id="5" name="TekstSylinder 4"/>
          <p:cNvSpPr txBox="1"/>
          <p:nvPr>
            <p:custDataLst>
              <p:tags r:id="rId3"/>
            </p:custDataLst>
          </p:nvPr>
        </p:nvSpPr>
        <p:spPr>
          <a:xfrm>
            <a:off x="393700" y="2091655"/>
            <a:ext cx="8382000" cy="2308324"/>
          </a:xfrm>
          <a:prstGeom prst="rect">
            <a:avLst/>
          </a:prstGeom>
          <a:noFill/>
        </p:spPr>
        <p:txBody>
          <a:bodyPr vert="horz" rtlCol="0">
            <a:spAutoFit/>
          </a:bodyPr>
          <a:lstStyle/>
          <a:p>
            <a:pPr>
              <a:spcBef>
                <a:spcPct val="0"/>
              </a:spcBef>
              <a:spcAft>
                <a:spcPct val="0"/>
              </a:spcAft>
            </a:pPr>
            <a:r>
              <a:rPr lang="nb-NO" sz="1600" b="1" dirty="0" smtClean="0">
                <a:solidFill>
                  <a:schemeClr val="bg2">
                    <a:lumMod val="60000"/>
                    <a:lumOff val="40000"/>
                  </a:schemeClr>
                </a:solidFill>
              </a:rPr>
              <a:t>Definerende perspektiv:</a:t>
            </a:r>
            <a:endParaRPr lang="nb-NO" sz="1600" b="1" dirty="0" smtClean="0">
              <a:solidFill>
                <a:srgbClr val="000000"/>
              </a:solidFill>
              <a:latin typeface="Arial"/>
            </a:endParaRPr>
          </a:p>
          <a:p>
            <a:pPr>
              <a:spcBef>
                <a:spcPct val="0"/>
              </a:spcBef>
              <a:spcAft>
                <a:spcPct val="0"/>
              </a:spcAft>
            </a:pPr>
            <a:endParaRPr lang="nb-NO" sz="1600" b="1"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p:txBody>
      </p:sp>
      <p:sp>
        <p:nvSpPr>
          <p:cNvPr id="6" name="Rektangel 5"/>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p:cNvSpPr/>
          <p:nvPr/>
        </p:nvSpPr>
        <p:spPr>
          <a:xfrm>
            <a:off x="3347864" y="2001614"/>
            <a:ext cx="4968552" cy="461665"/>
          </a:xfrm>
          <a:prstGeom prst="rect">
            <a:avLst/>
          </a:prstGeom>
        </p:spPr>
        <p:txBody>
          <a:bodyPr wrap="square">
            <a:spAutoFit/>
          </a:bodyPr>
          <a:lstStyle/>
          <a:p>
            <a:r>
              <a:rPr lang="nb-NO" sz="1200" i="1" dirty="0" smtClean="0"/>
              <a:t>”Seksuell omgang der en av partene ikke ønsker dette - da med bruk av vold, trusler eller annen tvang for å oppnå det en vil”</a:t>
            </a:r>
            <a:endParaRPr lang="nb-NO" sz="1200" i="1" dirty="0"/>
          </a:p>
        </p:txBody>
      </p:sp>
      <p:pic>
        <p:nvPicPr>
          <p:cNvPr id="23" name="Bilde 22" descr="TNSgallup.png"/>
          <p:cNvPicPr>
            <a:picLocks noChangeAspect="1"/>
          </p:cNvPicPr>
          <p:nvPr>
            <p:custDataLst>
              <p:tags r:id="rId5"/>
            </p:custDataLst>
          </p:nvPr>
        </p:nvPicPr>
        <p:blipFill>
          <a:blip r:embed="rId10" cstate="print"/>
          <a:stretch>
            <a:fillRect/>
          </a:stretch>
        </p:blipFill>
        <p:spPr>
          <a:xfrm>
            <a:off x="139700" y="6337300"/>
            <a:ext cx="709188" cy="381000"/>
          </a:xfrm>
          <a:prstGeom prst="rect">
            <a:avLst/>
          </a:prstGeom>
        </p:spPr>
      </p:pic>
      <p:sp>
        <p:nvSpPr>
          <p:cNvPr id="27" name="TekstSylinder 26"/>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8</a:t>
            </a:r>
            <a:endParaRPr lang="nb-NO" sz="1200">
              <a:solidFill>
                <a:srgbClr val="000000"/>
              </a:solidFill>
              <a:latin typeface="Arial"/>
            </a:endParaRPr>
          </a:p>
        </p:txBody>
      </p:sp>
      <p:cxnSp>
        <p:nvCxnSpPr>
          <p:cNvPr id="28" name="Rett linje 27"/>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29" name="TekstSylinder 28"/>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
        <p:nvSpPr>
          <p:cNvPr id="16" name="Rektangel 15"/>
          <p:cNvSpPr/>
          <p:nvPr/>
        </p:nvSpPr>
        <p:spPr>
          <a:xfrm>
            <a:off x="395536" y="3399383"/>
            <a:ext cx="2505814" cy="369332"/>
          </a:xfrm>
          <a:prstGeom prst="rect">
            <a:avLst/>
          </a:prstGeom>
        </p:spPr>
        <p:txBody>
          <a:bodyPr wrap="none">
            <a:spAutoFit/>
          </a:bodyPr>
          <a:lstStyle/>
          <a:p>
            <a:pPr>
              <a:spcBef>
                <a:spcPct val="0"/>
              </a:spcBef>
              <a:spcAft>
                <a:spcPct val="0"/>
              </a:spcAft>
            </a:pPr>
            <a:r>
              <a:rPr lang="nb-NO" b="1" dirty="0" smtClean="0">
                <a:solidFill>
                  <a:schemeClr val="bg2">
                    <a:lumMod val="60000"/>
                    <a:lumOff val="40000"/>
                  </a:schemeClr>
                </a:solidFill>
              </a:rPr>
              <a:t>Empatisk perspektiv:</a:t>
            </a:r>
            <a:endParaRPr lang="nb-NO" b="1" dirty="0" smtClean="0"/>
          </a:p>
        </p:txBody>
      </p:sp>
      <p:sp>
        <p:nvSpPr>
          <p:cNvPr id="17" name="Rektangel 16"/>
          <p:cNvSpPr/>
          <p:nvPr/>
        </p:nvSpPr>
        <p:spPr>
          <a:xfrm>
            <a:off x="3347864" y="3410416"/>
            <a:ext cx="4752528" cy="276999"/>
          </a:xfrm>
          <a:prstGeom prst="rect">
            <a:avLst/>
          </a:prstGeom>
        </p:spPr>
        <p:txBody>
          <a:bodyPr wrap="square">
            <a:spAutoFit/>
          </a:bodyPr>
          <a:lstStyle/>
          <a:p>
            <a:r>
              <a:rPr lang="nb-NO" sz="1200" i="1" dirty="0" smtClean="0"/>
              <a:t>”Jeg tenker på den stakkars personen som blir utsatt for voldtekt”</a:t>
            </a:r>
            <a:endParaRPr lang="nb-NO" sz="1200" i="1" dirty="0"/>
          </a:p>
        </p:txBody>
      </p:sp>
      <p:sp>
        <p:nvSpPr>
          <p:cNvPr id="18" name="Rektangel 17"/>
          <p:cNvSpPr/>
          <p:nvPr/>
        </p:nvSpPr>
        <p:spPr>
          <a:xfrm>
            <a:off x="417308" y="4614227"/>
            <a:ext cx="2698175" cy="369332"/>
          </a:xfrm>
          <a:prstGeom prst="rect">
            <a:avLst/>
          </a:prstGeom>
        </p:spPr>
        <p:txBody>
          <a:bodyPr wrap="none">
            <a:spAutoFit/>
          </a:bodyPr>
          <a:lstStyle/>
          <a:p>
            <a:pPr>
              <a:spcBef>
                <a:spcPct val="0"/>
              </a:spcBef>
              <a:spcAft>
                <a:spcPct val="0"/>
              </a:spcAft>
            </a:pPr>
            <a:r>
              <a:rPr lang="nb-NO" b="1" dirty="0" smtClean="0">
                <a:solidFill>
                  <a:schemeClr val="bg2">
                    <a:lumMod val="60000"/>
                    <a:lumOff val="40000"/>
                  </a:schemeClr>
                </a:solidFill>
              </a:rPr>
              <a:t>Hat / </a:t>
            </a:r>
            <a:r>
              <a:rPr lang="nb-NO" b="1" dirty="0" err="1" smtClean="0">
                <a:solidFill>
                  <a:schemeClr val="bg2">
                    <a:lumMod val="60000"/>
                    <a:lumOff val="40000"/>
                  </a:schemeClr>
                </a:solidFill>
              </a:rPr>
              <a:t>avsky-perspektiv</a:t>
            </a:r>
            <a:r>
              <a:rPr lang="nb-NO" b="1" dirty="0" smtClean="0">
                <a:solidFill>
                  <a:schemeClr val="bg2">
                    <a:lumMod val="60000"/>
                    <a:lumOff val="40000"/>
                  </a:schemeClr>
                </a:solidFill>
              </a:rPr>
              <a:t>:</a:t>
            </a:r>
            <a:endParaRPr lang="nb-NO" b="1" dirty="0" smtClean="0"/>
          </a:p>
        </p:txBody>
      </p:sp>
      <p:sp>
        <p:nvSpPr>
          <p:cNvPr id="19" name="Rektangel 18"/>
          <p:cNvSpPr/>
          <p:nvPr/>
        </p:nvSpPr>
        <p:spPr>
          <a:xfrm>
            <a:off x="3275856" y="4551511"/>
            <a:ext cx="3024336" cy="461665"/>
          </a:xfrm>
          <a:prstGeom prst="rect">
            <a:avLst/>
          </a:prstGeom>
        </p:spPr>
        <p:txBody>
          <a:bodyPr wrap="square">
            <a:spAutoFit/>
          </a:bodyPr>
          <a:lstStyle/>
          <a:p>
            <a:r>
              <a:rPr lang="nb-NO" sz="1200" i="1" dirty="0" smtClean="0"/>
              <a:t>”Overgrep, vold, drittsekker, undertrykking, lav intelligens, kvinnesyn”</a:t>
            </a:r>
            <a:endParaRPr lang="nb-NO" sz="1200" i="1" dirty="0"/>
          </a:p>
        </p:txBody>
      </p:sp>
      <p:sp>
        <p:nvSpPr>
          <p:cNvPr id="20" name="Rektangel 19"/>
          <p:cNvSpPr/>
          <p:nvPr/>
        </p:nvSpPr>
        <p:spPr>
          <a:xfrm>
            <a:off x="6222170" y="4550358"/>
            <a:ext cx="3150096" cy="461665"/>
          </a:xfrm>
          <a:prstGeom prst="rect">
            <a:avLst/>
          </a:prstGeom>
        </p:spPr>
        <p:txBody>
          <a:bodyPr wrap="square">
            <a:spAutoFit/>
          </a:bodyPr>
          <a:lstStyle/>
          <a:p>
            <a:r>
              <a:rPr lang="nb-NO" sz="1200" i="1" dirty="0" smtClean="0"/>
              <a:t>”Menn som ikke forstår Nei enten det er barn eller voksne”</a:t>
            </a:r>
            <a:endParaRPr lang="nb-NO" sz="1200" i="1"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custDataLst>
              <p:tags r:id="rId2"/>
            </p:custDataLst>
          </p:nvPr>
        </p:nvSpPr>
        <p:spPr>
          <a:xfrm>
            <a:off x="396000" y="190800"/>
            <a:ext cx="8384400" cy="523220"/>
          </a:xfrm>
        </p:spPr>
        <p:txBody>
          <a:bodyPr/>
          <a:lstStyle/>
          <a:p>
            <a:r>
              <a:rPr lang="nb-NO" dirty="0" smtClean="0">
                <a:solidFill>
                  <a:srgbClr val="000000"/>
                </a:solidFill>
                <a:latin typeface="Trebuchet MS"/>
              </a:rPr>
              <a:t>Hva tenker du på når du hører ordet </a:t>
            </a:r>
            <a:r>
              <a:rPr lang="nb-NO" u="sng" dirty="0" smtClean="0">
                <a:solidFill>
                  <a:srgbClr val="000000"/>
                </a:solidFill>
                <a:latin typeface="Trebuchet MS"/>
              </a:rPr>
              <a:t>voldtekt</a:t>
            </a:r>
            <a:r>
              <a:rPr lang="nb-NO" dirty="0" smtClean="0">
                <a:solidFill>
                  <a:srgbClr val="000000"/>
                </a:solidFill>
                <a:latin typeface="Trebuchet MS"/>
              </a:rPr>
              <a:t>? </a:t>
            </a:r>
            <a:endParaRPr lang="nb-NO" dirty="0"/>
          </a:p>
        </p:txBody>
      </p:sp>
      <p:sp>
        <p:nvSpPr>
          <p:cNvPr id="5" name="TekstSylinder 4"/>
          <p:cNvSpPr txBox="1"/>
          <p:nvPr>
            <p:custDataLst>
              <p:tags r:id="rId3"/>
            </p:custDataLst>
          </p:nvPr>
        </p:nvSpPr>
        <p:spPr>
          <a:xfrm>
            <a:off x="395536" y="1556792"/>
            <a:ext cx="8382000" cy="1077218"/>
          </a:xfrm>
          <a:prstGeom prst="rect">
            <a:avLst/>
          </a:prstGeom>
          <a:noFill/>
        </p:spPr>
        <p:txBody>
          <a:bodyPr vert="horz" wrap="square" rtlCol="0">
            <a:spAutoFit/>
          </a:bodyPr>
          <a:lstStyle/>
          <a:p>
            <a:pPr>
              <a:spcBef>
                <a:spcPct val="0"/>
              </a:spcBef>
              <a:spcAft>
                <a:spcPct val="0"/>
              </a:spcAft>
            </a:pPr>
            <a:r>
              <a:rPr lang="nb-NO" sz="1600" b="1" dirty="0" smtClean="0">
                <a:solidFill>
                  <a:schemeClr val="bg2">
                    <a:lumMod val="60000"/>
                    <a:lumOff val="40000"/>
                  </a:schemeClr>
                </a:solidFill>
              </a:rPr>
              <a:t>Politisk / samfunnsperspektiv :</a:t>
            </a:r>
            <a:endParaRPr lang="nb-NO" sz="1600" b="1" dirty="0" smtClean="0"/>
          </a:p>
          <a:p>
            <a:pPr>
              <a:spcBef>
                <a:spcPct val="0"/>
              </a:spcBef>
              <a:spcAft>
                <a:spcPct val="0"/>
              </a:spcAft>
            </a:pPr>
            <a:endParaRPr lang="nb-NO" sz="1600" b="1"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a:p>
            <a:pPr>
              <a:spcBef>
                <a:spcPct val="0"/>
              </a:spcBef>
              <a:spcAft>
                <a:spcPct val="0"/>
              </a:spcAft>
            </a:pPr>
            <a:endParaRPr lang="nb-NO" sz="1600" dirty="0" smtClean="0">
              <a:solidFill>
                <a:srgbClr val="000000"/>
              </a:solidFill>
              <a:latin typeface="Arial"/>
            </a:endParaRPr>
          </a:p>
        </p:txBody>
      </p:sp>
      <p:sp>
        <p:nvSpPr>
          <p:cNvPr id="6" name="Rektangel 5"/>
          <p:cNvSpPr/>
          <p:nvPr>
            <p:custDataLst>
              <p:tags r:id="rId4"/>
            </p:custDataLst>
          </p:nvPr>
        </p:nvSpPr>
        <p:spPr>
          <a:xfrm>
            <a:off x="0" y="6235700"/>
            <a:ext cx="9144000" cy="622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ktangel 25"/>
          <p:cNvSpPr/>
          <p:nvPr/>
        </p:nvSpPr>
        <p:spPr>
          <a:xfrm>
            <a:off x="323528" y="2996952"/>
            <a:ext cx="2581156" cy="307777"/>
          </a:xfrm>
          <a:prstGeom prst="rect">
            <a:avLst/>
          </a:prstGeom>
        </p:spPr>
        <p:txBody>
          <a:bodyPr wrap="none">
            <a:spAutoFit/>
          </a:bodyPr>
          <a:lstStyle/>
          <a:p>
            <a:r>
              <a:rPr lang="nb-NO" sz="1400" i="1" dirty="0" smtClean="0"/>
              <a:t>”Lavere seksualmoral i vår tid”</a:t>
            </a:r>
            <a:endParaRPr lang="nb-NO" sz="1400" i="1" dirty="0"/>
          </a:p>
        </p:txBody>
      </p:sp>
      <p:sp>
        <p:nvSpPr>
          <p:cNvPr id="27" name="Rektangel 26"/>
          <p:cNvSpPr/>
          <p:nvPr/>
        </p:nvSpPr>
        <p:spPr>
          <a:xfrm>
            <a:off x="179512" y="4059069"/>
            <a:ext cx="3438128" cy="954107"/>
          </a:xfrm>
          <a:prstGeom prst="rect">
            <a:avLst/>
          </a:prstGeom>
        </p:spPr>
        <p:txBody>
          <a:bodyPr wrap="square">
            <a:spAutoFit/>
          </a:bodyPr>
          <a:lstStyle/>
          <a:p>
            <a:r>
              <a:rPr lang="nb-NO" sz="1400" i="1" dirty="0" smtClean="0"/>
              <a:t>”Et naturlig resultat av for mye innvandring av umoralske mennesker fra </a:t>
            </a:r>
            <a:r>
              <a:rPr lang="nb-NO" sz="1400" i="1" dirty="0" err="1" smtClean="0"/>
              <a:t>afrika</a:t>
            </a:r>
            <a:r>
              <a:rPr lang="nb-NO" sz="1400" i="1" dirty="0" smtClean="0"/>
              <a:t> og </a:t>
            </a:r>
            <a:r>
              <a:rPr lang="nb-NO" sz="1400" i="1" dirty="0" err="1" smtClean="0"/>
              <a:t>midtøsten</a:t>
            </a:r>
            <a:r>
              <a:rPr lang="nb-NO" sz="1400" i="1" dirty="0" smtClean="0"/>
              <a:t> som ikke passer inn i et sivilisert samfunn”</a:t>
            </a:r>
            <a:endParaRPr lang="nb-NO" sz="1400" i="1" dirty="0"/>
          </a:p>
        </p:txBody>
      </p:sp>
      <p:sp>
        <p:nvSpPr>
          <p:cNvPr id="28" name="Rektangel 27"/>
          <p:cNvSpPr/>
          <p:nvPr/>
        </p:nvSpPr>
        <p:spPr>
          <a:xfrm>
            <a:off x="3312368" y="2636912"/>
            <a:ext cx="4572000" cy="523220"/>
          </a:xfrm>
          <a:prstGeom prst="rect">
            <a:avLst/>
          </a:prstGeom>
        </p:spPr>
        <p:txBody>
          <a:bodyPr>
            <a:spAutoFit/>
          </a:bodyPr>
          <a:lstStyle/>
          <a:p>
            <a:r>
              <a:rPr lang="nb-NO" sz="1400" i="1" dirty="0" smtClean="0"/>
              <a:t> ”Jeg lurer på om menneskeslekten har blitt degenerert.”</a:t>
            </a:r>
            <a:endParaRPr lang="nb-NO" sz="1400" i="1" dirty="0"/>
          </a:p>
        </p:txBody>
      </p:sp>
      <p:sp>
        <p:nvSpPr>
          <p:cNvPr id="29" name="Rektangel 28"/>
          <p:cNvSpPr/>
          <p:nvPr/>
        </p:nvSpPr>
        <p:spPr>
          <a:xfrm>
            <a:off x="5652120" y="3429000"/>
            <a:ext cx="3498073" cy="307777"/>
          </a:xfrm>
          <a:prstGeom prst="rect">
            <a:avLst/>
          </a:prstGeom>
        </p:spPr>
        <p:txBody>
          <a:bodyPr wrap="none">
            <a:spAutoFit/>
          </a:bodyPr>
          <a:lstStyle/>
          <a:p>
            <a:r>
              <a:rPr lang="nb-NO" sz="1400" i="1" dirty="0" smtClean="0"/>
              <a:t>”Det er ikke lovlig og kan ikke aksepteres”</a:t>
            </a:r>
            <a:endParaRPr lang="nb-NO" sz="1400" i="1" dirty="0"/>
          </a:p>
        </p:txBody>
      </p:sp>
      <p:sp>
        <p:nvSpPr>
          <p:cNvPr id="30" name="Rektangel 29"/>
          <p:cNvSpPr/>
          <p:nvPr/>
        </p:nvSpPr>
        <p:spPr>
          <a:xfrm>
            <a:off x="5148064" y="4275093"/>
            <a:ext cx="3816424" cy="954107"/>
          </a:xfrm>
          <a:prstGeom prst="rect">
            <a:avLst/>
          </a:prstGeom>
        </p:spPr>
        <p:txBody>
          <a:bodyPr wrap="square">
            <a:spAutoFit/>
          </a:bodyPr>
          <a:lstStyle/>
          <a:p>
            <a:r>
              <a:rPr lang="nb-NO" sz="1400" i="1" dirty="0" smtClean="0"/>
              <a:t>”Overfall Tvang i </a:t>
            </a:r>
            <a:r>
              <a:rPr lang="nb-NO" sz="1400" i="1" dirty="0" err="1" smtClean="0"/>
              <a:t>parforhold</a:t>
            </a:r>
            <a:r>
              <a:rPr lang="nb-NO" sz="1400" i="1" dirty="0" smtClean="0"/>
              <a:t> Konsekvens av lemfeldig pornografi- og prostitusjonslovgivning For lange åpningstider på skjenkesteder om natten”</a:t>
            </a:r>
            <a:endParaRPr lang="nb-NO" sz="1400" i="1" dirty="0"/>
          </a:p>
        </p:txBody>
      </p:sp>
      <p:sp>
        <p:nvSpPr>
          <p:cNvPr id="31" name="Rektangel 30"/>
          <p:cNvSpPr/>
          <p:nvPr/>
        </p:nvSpPr>
        <p:spPr>
          <a:xfrm>
            <a:off x="1691680" y="5786100"/>
            <a:ext cx="3168352" cy="523220"/>
          </a:xfrm>
          <a:prstGeom prst="rect">
            <a:avLst/>
          </a:prstGeom>
        </p:spPr>
        <p:txBody>
          <a:bodyPr wrap="square">
            <a:spAutoFit/>
          </a:bodyPr>
          <a:lstStyle/>
          <a:p>
            <a:r>
              <a:rPr lang="nb-NO" sz="1400" i="1" dirty="0" smtClean="0"/>
              <a:t>”Tragisk, </a:t>
            </a:r>
            <a:r>
              <a:rPr lang="nb-NO" sz="1400" i="1" dirty="0" err="1" smtClean="0"/>
              <a:t>frykteleg</a:t>
            </a:r>
            <a:r>
              <a:rPr lang="nb-NO" sz="1400" i="1" dirty="0" smtClean="0"/>
              <a:t>, politi, stakkars kvinner, fengsle i lang tid, kastrering”</a:t>
            </a:r>
            <a:endParaRPr lang="nb-NO" sz="1400" i="1" dirty="0"/>
          </a:p>
        </p:txBody>
      </p:sp>
      <p:sp>
        <p:nvSpPr>
          <p:cNvPr id="32" name="Rektangel 31"/>
          <p:cNvSpPr/>
          <p:nvPr/>
        </p:nvSpPr>
        <p:spPr>
          <a:xfrm>
            <a:off x="3563888" y="3645024"/>
            <a:ext cx="1776448" cy="307777"/>
          </a:xfrm>
          <a:prstGeom prst="rect">
            <a:avLst/>
          </a:prstGeom>
        </p:spPr>
        <p:txBody>
          <a:bodyPr wrap="none">
            <a:spAutoFit/>
          </a:bodyPr>
          <a:lstStyle/>
          <a:p>
            <a:r>
              <a:rPr lang="nb-NO" sz="1400" i="1" dirty="0" smtClean="0"/>
              <a:t>”For lite synlig politi”</a:t>
            </a:r>
            <a:endParaRPr lang="nb-NO" sz="1400" i="1" dirty="0"/>
          </a:p>
        </p:txBody>
      </p:sp>
      <p:pic>
        <p:nvPicPr>
          <p:cNvPr id="25" name="Bilde 24" descr="TNSgallup.png"/>
          <p:cNvPicPr>
            <a:picLocks noChangeAspect="1"/>
          </p:cNvPicPr>
          <p:nvPr>
            <p:custDataLst>
              <p:tags r:id="rId5"/>
            </p:custDataLst>
          </p:nvPr>
        </p:nvPicPr>
        <p:blipFill>
          <a:blip r:embed="rId10" cstate="print"/>
          <a:stretch>
            <a:fillRect/>
          </a:stretch>
        </p:blipFill>
        <p:spPr>
          <a:xfrm>
            <a:off x="139700" y="6337300"/>
            <a:ext cx="709188" cy="381000"/>
          </a:xfrm>
          <a:prstGeom prst="rect">
            <a:avLst/>
          </a:prstGeom>
        </p:spPr>
      </p:pic>
      <p:sp>
        <p:nvSpPr>
          <p:cNvPr id="38" name="TekstSylinder 37"/>
          <p:cNvSpPr txBox="1"/>
          <p:nvPr>
            <p:custDataLst>
              <p:tags r:id="rId6"/>
            </p:custDataLst>
          </p:nvPr>
        </p:nvSpPr>
        <p:spPr>
          <a:xfrm>
            <a:off x="8636000" y="6350000"/>
            <a:ext cx="635000" cy="184666"/>
          </a:xfrm>
          <a:prstGeom prst="rect">
            <a:avLst/>
          </a:prstGeom>
          <a:noFill/>
        </p:spPr>
        <p:txBody>
          <a:bodyPr vert="horz" tIns="0" bIns="0" rtlCol="0">
            <a:spAutoFit/>
          </a:bodyPr>
          <a:lstStyle/>
          <a:p>
            <a:r>
              <a:rPr lang="nb-NO" sz="1200" smtClean="0">
                <a:solidFill>
                  <a:srgbClr val="000000"/>
                </a:solidFill>
                <a:latin typeface="Arial"/>
              </a:rPr>
              <a:t>11</a:t>
            </a:r>
            <a:endParaRPr lang="nb-NO" sz="1200">
              <a:solidFill>
                <a:srgbClr val="000000"/>
              </a:solidFill>
              <a:latin typeface="Arial"/>
            </a:endParaRPr>
          </a:p>
        </p:txBody>
      </p:sp>
      <p:cxnSp>
        <p:nvCxnSpPr>
          <p:cNvPr id="39" name="Rett linje 38"/>
          <p:cNvCxnSpPr/>
          <p:nvPr>
            <p:custDataLst>
              <p:tags r:id="rId7"/>
            </p:custDataLst>
          </p:nvPr>
        </p:nvCxnSpPr>
        <p:spPr>
          <a:xfrm>
            <a:off x="8636000" y="6375400"/>
            <a:ext cx="0" cy="266700"/>
          </a:xfrm>
          <a:prstGeom prst="line">
            <a:avLst/>
          </a:prstGeom>
          <a:ln>
            <a:solidFill>
              <a:srgbClr val="999999"/>
            </a:solidFill>
          </a:ln>
        </p:spPr>
        <p:style>
          <a:lnRef idx="1">
            <a:schemeClr val="accent1"/>
          </a:lnRef>
          <a:fillRef idx="0">
            <a:schemeClr val="accent1"/>
          </a:fillRef>
          <a:effectRef idx="0">
            <a:schemeClr val="accent1"/>
          </a:effectRef>
          <a:fontRef idx="minor">
            <a:schemeClr val="tx1"/>
          </a:fontRef>
        </p:style>
      </p:cxnSp>
      <p:sp>
        <p:nvSpPr>
          <p:cNvPr id="40" name="TekstSylinder 39"/>
          <p:cNvSpPr txBox="1"/>
          <p:nvPr>
            <p:custDataLst>
              <p:tags r:id="rId8"/>
            </p:custDataLst>
          </p:nvPr>
        </p:nvSpPr>
        <p:spPr>
          <a:xfrm>
            <a:off x="7150100" y="6540500"/>
            <a:ext cx="1485900" cy="123111"/>
          </a:xfrm>
          <a:prstGeom prst="rect">
            <a:avLst/>
          </a:prstGeom>
          <a:noFill/>
        </p:spPr>
        <p:txBody>
          <a:bodyPr vert="horz" tIns="0" bIns="0" rtlCol="0">
            <a:spAutoFit/>
          </a:bodyPr>
          <a:lstStyle/>
          <a:p>
            <a:pPr algn="r"/>
            <a:r>
              <a:rPr lang="nb-NO" sz="800" smtClean="0">
                <a:solidFill>
                  <a:srgbClr val="999999"/>
                </a:solidFill>
                <a:latin typeface="Arial"/>
              </a:rPr>
              <a:t>© 2012 TNS Gallup</a:t>
            </a:r>
            <a:endParaRPr lang="nb-NO" sz="800">
              <a:solidFill>
                <a:srgbClr val="999999"/>
              </a:solidFill>
              <a:latin typeface="Arial"/>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ATION" val="SLICKSLIDES"/>
  <p:tag name="LANG" val="1"/>
</p:tagLst>
</file>

<file path=ppt/tags/tag10.xml><?xml version="1.0" encoding="utf-8"?>
<p:tagLst xmlns:a="http://schemas.openxmlformats.org/drawingml/2006/main" xmlns:r="http://schemas.openxmlformats.org/officeDocument/2006/relationships" xmlns:p="http://schemas.openxmlformats.org/presentationml/2006/main">
  <p:tag name="AREA" val="AREA_1_11"/>
</p:tagLst>
</file>

<file path=ppt/tags/tag100.xml><?xml version="1.0" encoding="utf-8"?>
<p:tagLst xmlns:a="http://schemas.openxmlformats.org/drawingml/2006/main" xmlns:r="http://schemas.openxmlformats.org/officeDocument/2006/relationships" xmlns:p="http://schemas.openxmlformats.org/presentationml/2006/main">
  <p:tag name="SHP" val="AREAFOOTER"/>
  <p:tag name="AREA" val="AREA_1_33"/>
</p:tagLst>
</file>

<file path=ppt/tags/tag101.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33"/>
</p:tagLst>
</file>

<file path=ppt/tags/tag102.xml><?xml version="1.0" encoding="utf-8"?>
<p:tagLst xmlns:a="http://schemas.openxmlformats.org/drawingml/2006/main" xmlns:r="http://schemas.openxmlformats.org/officeDocument/2006/relationships" xmlns:p="http://schemas.openxmlformats.org/presentationml/2006/main">
  <p:tag name="AREA" val="AREA_1_33"/>
</p:tagLst>
</file>

<file path=ppt/tags/tag103.xml><?xml version="1.0" encoding="utf-8"?>
<p:tagLst xmlns:a="http://schemas.openxmlformats.org/drawingml/2006/main" xmlns:r="http://schemas.openxmlformats.org/officeDocument/2006/relationships" xmlns:p="http://schemas.openxmlformats.org/presentationml/2006/main">
  <p:tag name="AREA" val="AREA_1_33"/>
</p:tagLst>
</file>

<file path=ppt/tags/tag104.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105.xml><?xml version="1.0" encoding="utf-8"?>
<p:tagLst xmlns:a="http://schemas.openxmlformats.org/drawingml/2006/main" xmlns:r="http://schemas.openxmlformats.org/officeDocument/2006/relationships" xmlns:p="http://schemas.openxmlformats.org/presentationml/2006/main">
  <p:tag name="SHP" val="PAGECOUNT"/>
</p:tagLst>
</file>

<file path=ppt/tags/tag106.xml><?xml version="1.0" encoding="utf-8"?>
<p:tagLst xmlns:a="http://schemas.openxmlformats.org/drawingml/2006/main" xmlns:r="http://schemas.openxmlformats.org/officeDocument/2006/relationships" xmlns:p="http://schemas.openxmlformats.org/presentationml/2006/main">
  <p:tag name="SHP" val="PAGECOUNT"/>
</p:tagLst>
</file>

<file path=ppt/tags/tag107.xml><?xml version="1.0" encoding="utf-8"?>
<p:tagLst xmlns:a="http://schemas.openxmlformats.org/drawingml/2006/main" xmlns:r="http://schemas.openxmlformats.org/officeDocument/2006/relationships" xmlns:p="http://schemas.openxmlformats.org/presentationml/2006/main">
  <p:tag name="SHP" val="PAGECOUNT"/>
</p:tagLst>
</file>

<file path=ppt/tags/tag108.xml><?xml version="1.0" encoding="utf-8"?>
<p:tagLst xmlns:a="http://schemas.openxmlformats.org/drawingml/2006/main" xmlns:r="http://schemas.openxmlformats.org/officeDocument/2006/relationships" xmlns:p="http://schemas.openxmlformats.org/presentationml/2006/main">
  <p:tag name="SLIDE" val="CHART"/>
</p:tagLst>
</file>

<file path=ppt/tags/tag109.xml><?xml version="1.0" encoding="utf-8"?>
<p:tagLst xmlns:a="http://schemas.openxmlformats.org/drawingml/2006/main" xmlns:r="http://schemas.openxmlformats.org/officeDocument/2006/relationships" xmlns:p="http://schemas.openxmlformats.org/presentationml/2006/main">
  <p:tag name="AREA" val="AREA_1_22"/>
</p:tagLst>
</file>

<file path=ppt/tags/tag11.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110.xml><?xml version="1.0" encoding="utf-8"?>
<p:tagLst xmlns:a="http://schemas.openxmlformats.org/drawingml/2006/main" xmlns:r="http://schemas.openxmlformats.org/officeDocument/2006/relationships" xmlns:p="http://schemas.openxmlformats.org/presentationml/2006/main">
  <p:tag name="SHP" val="AREAFOOTER"/>
  <p:tag name="AREA" val="AREA_1_22"/>
</p:tagLst>
</file>

<file path=ppt/tags/tag111.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22"/>
</p:tagLst>
</file>

<file path=ppt/tags/tag112.xml><?xml version="1.0" encoding="utf-8"?>
<p:tagLst xmlns:a="http://schemas.openxmlformats.org/drawingml/2006/main" xmlns:r="http://schemas.openxmlformats.org/officeDocument/2006/relationships" xmlns:p="http://schemas.openxmlformats.org/presentationml/2006/main">
  <p:tag name="AREA" val="AREA_1_22"/>
</p:tagLst>
</file>

<file path=ppt/tags/tag113.xml><?xml version="1.0" encoding="utf-8"?>
<p:tagLst xmlns:a="http://schemas.openxmlformats.org/drawingml/2006/main" xmlns:r="http://schemas.openxmlformats.org/officeDocument/2006/relationships" xmlns:p="http://schemas.openxmlformats.org/presentationml/2006/main">
  <p:tag name="AREA" val="AREA_1_22"/>
  <p:tag name="LEG" val="True"/>
  <p:tag name="XAS" val="False"/>
  <p:tag name="YAS" val="False"/>
</p:tagLst>
</file>

<file path=ppt/tags/tag114.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115.xml><?xml version="1.0" encoding="utf-8"?>
<p:tagLst xmlns:a="http://schemas.openxmlformats.org/drawingml/2006/main" xmlns:r="http://schemas.openxmlformats.org/officeDocument/2006/relationships" xmlns:p="http://schemas.openxmlformats.org/presentationml/2006/main">
  <p:tag name="SHP" val="PAGECOUNT"/>
</p:tagLst>
</file>

<file path=ppt/tags/tag116.xml><?xml version="1.0" encoding="utf-8"?>
<p:tagLst xmlns:a="http://schemas.openxmlformats.org/drawingml/2006/main" xmlns:r="http://schemas.openxmlformats.org/officeDocument/2006/relationships" xmlns:p="http://schemas.openxmlformats.org/presentationml/2006/main">
  <p:tag name="SHP" val="PAGECOUNT"/>
</p:tagLst>
</file>

<file path=ppt/tags/tag117.xml><?xml version="1.0" encoding="utf-8"?>
<p:tagLst xmlns:a="http://schemas.openxmlformats.org/drawingml/2006/main" xmlns:r="http://schemas.openxmlformats.org/officeDocument/2006/relationships" xmlns:p="http://schemas.openxmlformats.org/presentationml/2006/main">
  <p:tag name="SHP" val="PAGECOUNT"/>
</p:tagLst>
</file>

<file path=ppt/tags/tag118.xml><?xml version="1.0" encoding="utf-8"?>
<p:tagLst xmlns:a="http://schemas.openxmlformats.org/drawingml/2006/main" xmlns:r="http://schemas.openxmlformats.org/officeDocument/2006/relationships" xmlns:p="http://schemas.openxmlformats.org/presentationml/2006/main">
  <p:tag name="SLIDE" val="IMAGE"/>
  <p:tag name="SLIDETYPE" val="5"/>
</p:tagLst>
</file>

<file path=ppt/tags/tag119.xml><?xml version="1.0" encoding="utf-8"?>
<p:tagLst xmlns:a="http://schemas.openxmlformats.org/drawingml/2006/main" xmlns:r="http://schemas.openxmlformats.org/officeDocument/2006/relationships" xmlns:p="http://schemas.openxmlformats.org/presentationml/2006/main">
  <p:tag name="SHP" val="BGIMAGE"/>
</p:tagLst>
</file>

<file path=ppt/tags/tag12.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120.xml><?xml version="1.0" encoding="utf-8"?>
<p:tagLst xmlns:a="http://schemas.openxmlformats.org/drawingml/2006/main" xmlns:r="http://schemas.openxmlformats.org/officeDocument/2006/relationships" xmlns:p="http://schemas.openxmlformats.org/presentationml/2006/main">
  <p:tag name="SHP" val="TITLE_HALF_RIGHT"/>
</p:tagLst>
</file>

<file path=ppt/tags/tag121.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122.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123.xml><?xml version="1.0" encoding="utf-8"?>
<p:tagLst xmlns:a="http://schemas.openxmlformats.org/drawingml/2006/main" xmlns:r="http://schemas.openxmlformats.org/officeDocument/2006/relationships" xmlns:p="http://schemas.openxmlformats.org/presentationml/2006/main">
  <p:tag name="SHP" val="PAGECOUNT"/>
</p:tagLst>
</file>

<file path=ppt/tags/tag124.xml><?xml version="1.0" encoding="utf-8"?>
<p:tagLst xmlns:a="http://schemas.openxmlformats.org/drawingml/2006/main" xmlns:r="http://schemas.openxmlformats.org/officeDocument/2006/relationships" xmlns:p="http://schemas.openxmlformats.org/presentationml/2006/main">
  <p:tag name="SHP" val="PAGECOUNT"/>
</p:tagLst>
</file>

<file path=ppt/tags/tag125.xml><?xml version="1.0" encoding="utf-8"?>
<p:tagLst xmlns:a="http://schemas.openxmlformats.org/drawingml/2006/main" xmlns:r="http://schemas.openxmlformats.org/officeDocument/2006/relationships" xmlns:p="http://schemas.openxmlformats.org/presentationml/2006/main">
  <p:tag name="SHP" val="PAGECOUNT"/>
</p:tagLst>
</file>

<file path=ppt/tags/tag126.xml><?xml version="1.0" encoding="utf-8"?>
<p:tagLst xmlns:a="http://schemas.openxmlformats.org/drawingml/2006/main" xmlns:r="http://schemas.openxmlformats.org/officeDocument/2006/relationships" xmlns:p="http://schemas.openxmlformats.org/presentationml/2006/main">
  <p:tag name="SLIDE" val="CHART"/>
</p:tagLst>
</file>

<file path=ppt/tags/tag127.xml><?xml version="1.0" encoding="utf-8"?>
<p:tagLst xmlns:a="http://schemas.openxmlformats.org/drawingml/2006/main" xmlns:r="http://schemas.openxmlformats.org/officeDocument/2006/relationships" xmlns:p="http://schemas.openxmlformats.org/presentationml/2006/main">
  <p:tag name="AREA" val="AREA_1_11"/>
</p:tagLst>
</file>

<file path=ppt/tags/tag128.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129.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13.xml><?xml version="1.0" encoding="utf-8"?>
<p:tagLst xmlns:a="http://schemas.openxmlformats.org/drawingml/2006/main" xmlns:r="http://schemas.openxmlformats.org/officeDocument/2006/relationships" xmlns:p="http://schemas.openxmlformats.org/presentationml/2006/main">
  <p:tag name="SHP" val="PAGECOUNT"/>
</p:tagLst>
</file>

<file path=ppt/tags/tag130.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131.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132.xml><?xml version="1.0" encoding="utf-8"?>
<p:tagLst xmlns:a="http://schemas.openxmlformats.org/drawingml/2006/main" xmlns:r="http://schemas.openxmlformats.org/officeDocument/2006/relationships" xmlns:p="http://schemas.openxmlformats.org/presentationml/2006/main">
  <p:tag name="SHP" val="PAGECOUNT"/>
</p:tagLst>
</file>

<file path=ppt/tags/tag133.xml><?xml version="1.0" encoding="utf-8"?>
<p:tagLst xmlns:a="http://schemas.openxmlformats.org/drawingml/2006/main" xmlns:r="http://schemas.openxmlformats.org/officeDocument/2006/relationships" xmlns:p="http://schemas.openxmlformats.org/presentationml/2006/main">
  <p:tag name="SHP" val="PAGECOUNT"/>
</p:tagLst>
</file>

<file path=ppt/tags/tag134.xml><?xml version="1.0" encoding="utf-8"?>
<p:tagLst xmlns:a="http://schemas.openxmlformats.org/drawingml/2006/main" xmlns:r="http://schemas.openxmlformats.org/officeDocument/2006/relationships" xmlns:p="http://schemas.openxmlformats.org/presentationml/2006/main">
  <p:tag name="SHP" val="PAGECOUNT"/>
</p:tagLst>
</file>

<file path=ppt/tags/tag135.xml><?xml version="1.0" encoding="utf-8"?>
<p:tagLst xmlns:a="http://schemas.openxmlformats.org/drawingml/2006/main" xmlns:r="http://schemas.openxmlformats.org/officeDocument/2006/relationships" xmlns:p="http://schemas.openxmlformats.org/presentationml/2006/main">
  <p:tag name="SLIDE" val="CHART"/>
</p:tagLst>
</file>

<file path=ppt/tags/tag136.xml><?xml version="1.0" encoding="utf-8"?>
<p:tagLst xmlns:a="http://schemas.openxmlformats.org/drawingml/2006/main" xmlns:r="http://schemas.openxmlformats.org/officeDocument/2006/relationships" xmlns:p="http://schemas.openxmlformats.org/presentationml/2006/main">
  <p:tag name="AREA" val="AREA_1_11"/>
</p:tagLst>
</file>

<file path=ppt/tags/tag137.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138.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139.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14.xml><?xml version="1.0" encoding="utf-8"?>
<p:tagLst xmlns:a="http://schemas.openxmlformats.org/drawingml/2006/main" xmlns:r="http://schemas.openxmlformats.org/officeDocument/2006/relationships" xmlns:p="http://schemas.openxmlformats.org/presentationml/2006/main">
  <p:tag name="SHP" val="PAGECOUNT"/>
</p:tagLst>
</file>

<file path=ppt/tags/tag140.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141.xml><?xml version="1.0" encoding="utf-8"?>
<p:tagLst xmlns:a="http://schemas.openxmlformats.org/drawingml/2006/main" xmlns:r="http://schemas.openxmlformats.org/officeDocument/2006/relationships" xmlns:p="http://schemas.openxmlformats.org/presentationml/2006/main">
  <p:tag name="SHP" val="PAGECOUNT"/>
</p:tagLst>
</file>

<file path=ppt/tags/tag142.xml><?xml version="1.0" encoding="utf-8"?>
<p:tagLst xmlns:a="http://schemas.openxmlformats.org/drawingml/2006/main" xmlns:r="http://schemas.openxmlformats.org/officeDocument/2006/relationships" xmlns:p="http://schemas.openxmlformats.org/presentationml/2006/main">
  <p:tag name="SHP" val="PAGECOUNT"/>
</p:tagLst>
</file>

<file path=ppt/tags/tag143.xml><?xml version="1.0" encoding="utf-8"?>
<p:tagLst xmlns:a="http://schemas.openxmlformats.org/drawingml/2006/main" xmlns:r="http://schemas.openxmlformats.org/officeDocument/2006/relationships" xmlns:p="http://schemas.openxmlformats.org/presentationml/2006/main">
  <p:tag name="SHP" val="PAGECOUNT"/>
</p:tagLst>
</file>

<file path=ppt/tags/tag144.xml><?xml version="1.0" encoding="utf-8"?>
<p:tagLst xmlns:a="http://schemas.openxmlformats.org/drawingml/2006/main" xmlns:r="http://schemas.openxmlformats.org/officeDocument/2006/relationships" xmlns:p="http://schemas.openxmlformats.org/presentationml/2006/main">
  <p:tag name="SLIDE" val="CHART"/>
</p:tagLst>
</file>

<file path=ppt/tags/tag145.xml><?xml version="1.0" encoding="utf-8"?>
<p:tagLst xmlns:a="http://schemas.openxmlformats.org/drawingml/2006/main" xmlns:r="http://schemas.openxmlformats.org/officeDocument/2006/relationships" xmlns:p="http://schemas.openxmlformats.org/presentationml/2006/main">
  <p:tag name="AREA" val="AREA_1_11"/>
</p:tagLst>
</file>

<file path=ppt/tags/tag146.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147.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148.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149.xml><?xml version="1.0" encoding="utf-8"?>
<p:tagLst xmlns:a="http://schemas.openxmlformats.org/drawingml/2006/main" xmlns:r="http://schemas.openxmlformats.org/officeDocument/2006/relationships" xmlns:p="http://schemas.openxmlformats.org/presentationml/2006/main">
  <p:tag name="SHP" val="PAGECOUNT"/>
</p:tagLst>
</file>

<file path=ppt/tags/tag15.xml><?xml version="1.0" encoding="utf-8"?>
<p:tagLst xmlns:a="http://schemas.openxmlformats.org/drawingml/2006/main" xmlns:r="http://schemas.openxmlformats.org/officeDocument/2006/relationships" xmlns:p="http://schemas.openxmlformats.org/presentationml/2006/main">
  <p:tag name="SLIDE" val="CHART"/>
</p:tagLst>
</file>

<file path=ppt/tags/tag150.xml><?xml version="1.0" encoding="utf-8"?>
<p:tagLst xmlns:a="http://schemas.openxmlformats.org/drawingml/2006/main" xmlns:r="http://schemas.openxmlformats.org/officeDocument/2006/relationships" xmlns:p="http://schemas.openxmlformats.org/presentationml/2006/main">
  <p:tag name="SHP" val="PAGECOUNT"/>
</p:tagLst>
</file>

<file path=ppt/tags/tag151.xml><?xml version="1.0" encoding="utf-8"?>
<p:tagLst xmlns:a="http://schemas.openxmlformats.org/drawingml/2006/main" xmlns:r="http://schemas.openxmlformats.org/officeDocument/2006/relationships" xmlns:p="http://schemas.openxmlformats.org/presentationml/2006/main">
  <p:tag name="SHP" val="PAGECOUNT"/>
</p:tagLst>
</file>

<file path=ppt/tags/tag152.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153.xml><?xml version="1.0" encoding="utf-8"?>
<p:tagLst xmlns:a="http://schemas.openxmlformats.org/drawingml/2006/main" xmlns:r="http://schemas.openxmlformats.org/officeDocument/2006/relationships" xmlns:p="http://schemas.openxmlformats.org/presentationml/2006/main">
  <p:tag name="SLIDE" val="CHART"/>
</p:tagLst>
</file>

<file path=ppt/tags/tag154.xml><?xml version="1.0" encoding="utf-8"?>
<p:tagLst xmlns:a="http://schemas.openxmlformats.org/drawingml/2006/main" xmlns:r="http://schemas.openxmlformats.org/officeDocument/2006/relationships" xmlns:p="http://schemas.openxmlformats.org/presentationml/2006/main">
  <p:tag name="AREA" val="AREA_1_11"/>
</p:tagLst>
</file>

<file path=ppt/tags/tag155.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156.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157.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158.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159.xml><?xml version="1.0" encoding="utf-8"?>
<p:tagLst xmlns:a="http://schemas.openxmlformats.org/drawingml/2006/main" xmlns:r="http://schemas.openxmlformats.org/officeDocument/2006/relationships" xmlns:p="http://schemas.openxmlformats.org/presentationml/2006/main">
  <p:tag name="SHP" val="PAGECOUNT"/>
</p:tagLst>
</file>

<file path=ppt/tags/tag16.xml><?xml version="1.0" encoding="utf-8"?>
<p:tagLst xmlns:a="http://schemas.openxmlformats.org/drawingml/2006/main" xmlns:r="http://schemas.openxmlformats.org/officeDocument/2006/relationships" xmlns:p="http://schemas.openxmlformats.org/presentationml/2006/main">
  <p:tag name="AREA" val="AREA_1_11"/>
</p:tagLst>
</file>

<file path=ppt/tags/tag160.xml><?xml version="1.0" encoding="utf-8"?>
<p:tagLst xmlns:a="http://schemas.openxmlformats.org/drawingml/2006/main" xmlns:r="http://schemas.openxmlformats.org/officeDocument/2006/relationships" xmlns:p="http://schemas.openxmlformats.org/presentationml/2006/main">
  <p:tag name="SHP" val="PAGECOUNT"/>
</p:tagLst>
</file>

<file path=ppt/tags/tag161.xml><?xml version="1.0" encoding="utf-8"?>
<p:tagLst xmlns:a="http://schemas.openxmlformats.org/drawingml/2006/main" xmlns:r="http://schemas.openxmlformats.org/officeDocument/2006/relationships" xmlns:p="http://schemas.openxmlformats.org/presentationml/2006/main">
  <p:tag name="SHP" val="PAGECOUNT"/>
</p:tagLst>
</file>

<file path=ppt/tags/tag162.xml><?xml version="1.0" encoding="utf-8"?>
<p:tagLst xmlns:a="http://schemas.openxmlformats.org/drawingml/2006/main" xmlns:r="http://schemas.openxmlformats.org/officeDocument/2006/relationships" xmlns:p="http://schemas.openxmlformats.org/presentationml/2006/main">
  <p:tag name="SLIDE" val="IMAGE"/>
  <p:tag name="SLIDETYPE" val="5"/>
</p:tagLst>
</file>

<file path=ppt/tags/tag163.xml><?xml version="1.0" encoding="utf-8"?>
<p:tagLst xmlns:a="http://schemas.openxmlformats.org/drawingml/2006/main" xmlns:r="http://schemas.openxmlformats.org/officeDocument/2006/relationships" xmlns:p="http://schemas.openxmlformats.org/presentationml/2006/main">
  <p:tag name="SHP" val="BGIMAGE"/>
</p:tagLst>
</file>

<file path=ppt/tags/tag164.xml><?xml version="1.0" encoding="utf-8"?>
<p:tagLst xmlns:a="http://schemas.openxmlformats.org/drawingml/2006/main" xmlns:r="http://schemas.openxmlformats.org/officeDocument/2006/relationships" xmlns:p="http://schemas.openxmlformats.org/presentationml/2006/main">
  <p:tag name="SHP" val="TITLE_HALF_RIGHT"/>
</p:tagLst>
</file>

<file path=ppt/tags/tag165.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166.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167.xml><?xml version="1.0" encoding="utf-8"?>
<p:tagLst xmlns:a="http://schemas.openxmlformats.org/drawingml/2006/main" xmlns:r="http://schemas.openxmlformats.org/officeDocument/2006/relationships" xmlns:p="http://schemas.openxmlformats.org/presentationml/2006/main">
  <p:tag name="SHP" val="PAGECOUNT"/>
</p:tagLst>
</file>

<file path=ppt/tags/tag168.xml><?xml version="1.0" encoding="utf-8"?>
<p:tagLst xmlns:a="http://schemas.openxmlformats.org/drawingml/2006/main" xmlns:r="http://schemas.openxmlformats.org/officeDocument/2006/relationships" xmlns:p="http://schemas.openxmlformats.org/presentationml/2006/main">
  <p:tag name="SHP" val="PAGECOUNT"/>
</p:tagLst>
</file>

<file path=ppt/tags/tag169.xml><?xml version="1.0" encoding="utf-8"?>
<p:tagLst xmlns:a="http://schemas.openxmlformats.org/drawingml/2006/main" xmlns:r="http://schemas.openxmlformats.org/officeDocument/2006/relationships" xmlns:p="http://schemas.openxmlformats.org/presentationml/2006/main">
  <p:tag name="SHP" val="PAGECOUNT"/>
</p:tagLst>
</file>

<file path=ppt/tags/tag17.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170.xml><?xml version="1.0" encoding="utf-8"?>
<p:tagLst xmlns:a="http://schemas.openxmlformats.org/drawingml/2006/main" xmlns:r="http://schemas.openxmlformats.org/officeDocument/2006/relationships" xmlns:p="http://schemas.openxmlformats.org/presentationml/2006/main">
  <p:tag name="SLIDE" val="CHART"/>
</p:tagLst>
</file>

<file path=ppt/tags/tag171.xml><?xml version="1.0" encoding="utf-8"?>
<p:tagLst xmlns:a="http://schemas.openxmlformats.org/drawingml/2006/main" xmlns:r="http://schemas.openxmlformats.org/officeDocument/2006/relationships" xmlns:p="http://schemas.openxmlformats.org/presentationml/2006/main">
  <p:tag name="AREA" val="AREA_1_22"/>
</p:tagLst>
</file>

<file path=ppt/tags/tag172.xml><?xml version="1.0" encoding="utf-8"?>
<p:tagLst xmlns:a="http://schemas.openxmlformats.org/drawingml/2006/main" xmlns:r="http://schemas.openxmlformats.org/officeDocument/2006/relationships" xmlns:p="http://schemas.openxmlformats.org/presentationml/2006/main">
  <p:tag name="SHP" val="AREAFOOTER"/>
  <p:tag name="AREA" val="AREA_1_22"/>
</p:tagLst>
</file>

<file path=ppt/tags/tag173.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22"/>
</p:tagLst>
</file>

<file path=ppt/tags/tag174.xml><?xml version="1.0" encoding="utf-8"?>
<p:tagLst xmlns:a="http://schemas.openxmlformats.org/drawingml/2006/main" xmlns:r="http://schemas.openxmlformats.org/officeDocument/2006/relationships" xmlns:p="http://schemas.openxmlformats.org/presentationml/2006/main">
  <p:tag name="AREA" val="AREA_1_22"/>
</p:tagLst>
</file>

<file path=ppt/tags/tag175.xml><?xml version="1.0" encoding="utf-8"?>
<p:tagLst xmlns:a="http://schemas.openxmlformats.org/drawingml/2006/main" xmlns:r="http://schemas.openxmlformats.org/officeDocument/2006/relationships" xmlns:p="http://schemas.openxmlformats.org/presentationml/2006/main">
  <p:tag name="AREA" val="AREA_1_22"/>
  <p:tag name="LEG" val="True"/>
  <p:tag name="XAS" val="False"/>
  <p:tag name="YAS" val="False"/>
</p:tagLst>
</file>

<file path=ppt/tags/tag176.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177.xml><?xml version="1.0" encoding="utf-8"?>
<p:tagLst xmlns:a="http://schemas.openxmlformats.org/drawingml/2006/main" xmlns:r="http://schemas.openxmlformats.org/officeDocument/2006/relationships" xmlns:p="http://schemas.openxmlformats.org/presentationml/2006/main">
  <p:tag name="SHP" val="PAGECOUNT"/>
</p:tagLst>
</file>

<file path=ppt/tags/tag178.xml><?xml version="1.0" encoding="utf-8"?>
<p:tagLst xmlns:a="http://schemas.openxmlformats.org/drawingml/2006/main" xmlns:r="http://schemas.openxmlformats.org/officeDocument/2006/relationships" xmlns:p="http://schemas.openxmlformats.org/presentationml/2006/main">
  <p:tag name="SHP" val="PAGECOUNT"/>
</p:tagLst>
</file>

<file path=ppt/tags/tag179.xml><?xml version="1.0" encoding="utf-8"?>
<p:tagLst xmlns:a="http://schemas.openxmlformats.org/drawingml/2006/main" xmlns:r="http://schemas.openxmlformats.org/officeDocument/2006/relationships" xmlns:p="http://schemas.openxmlformats.org/presentationml/2006/main">
  <p:tag name="SHP" val="PAGECOUNT"/>
</p:tagLst>
</file>

<file path=ppt/tags/tag18.xml><?xml version="1.0" encoding="utf-8"?>
<p:tagLst xmlns:a="http://schemas.openxmlformats.org/drawingml/2006/main" xmlns:r="http://schemas.openxmlformats.org/officeDocument/2006/relationships" xmlns:p="http://schemas.openxmlformats.org/presentationml/2006/main">
  <p:tag name="AREA" val="AREA_1_11"/>
  <p:tag name="LEG" val="False"/>
  <p:tag name="XAS" val="False"/>
  <p:tag name="YAS" val="False"/>
</p:tagLst>
</file>

<file path=ppt/tags/tag180.xml><?xml version="1.0" encoding="utf-8"?>
<p:tagLst xmlns:a="http://schemas.openxmlformats.org/drawingml/2006/main" xmlns:r="http://schemas.openxmlformats.org/officeDocument/2006/relationships" xmlns:p="http://schemas.openxmlformats.org/presentationml/2006/main">
  <p:tag name="SLIDE" val="CHART"/>
</p:tagLst>
</file>

<file path=ppt/tags/tag181.xml><?xml version="1.0" encoding="utf-8"?>
<p:tagLst xmlns:a="http://schemas.openxmlformats.org/drawingml/2006/main" xmlns:r="http://schemas.openxmlformats.org/officeDocument/2006/relationships" xmlns:p="http://schemas.openxmlformats.org/presentationml/2006/main">
  <p:tag name="AREA" val="AREA_1_22"/>
</p:tagLst>
</file>

<file path=ppt/tags/tag182.xml><?xml version="1.0" encoding="utf-8"?>
<p:tagLst xmlns:a="http://schemas.openxmlformats.org/drawingml/2006/main" xmlns:r="http://schemas.openxmlformats.org/officeDocument/2006/relationships" xmlns:p="http://schemas.openxmlformats.org/presentationml/2006/main">
  <p:tag name="SHP" val="AREAFOOTER"/>
  <p:tag name="AREA" val="AREA_1_22"/>
</p:tagLst>
</file>

<file path=ppt/tags/tag183.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22"/>
</p:tagLst>
</file>

<file path=ppt/tags/tag184.xml><?xml version="1.0" encoding="utf-8"?>
<p:tagLst xmlns:a="http://schemas.openxmlformats.org/drawingml/2006/main" xmlns:r="http://schemas.openxmlformats.org/officeDocument/2006/relationships" xmlns:p="http://schemas.openxmlformats.org/presentationml/2006/main">
  <p:tag name="AREA" val="AREA_1_22"/>
</p:tagLst>
</file>

<file path=ppt/tags/tag185.xml><?xml version="1.0" encoding="utf-8"?>
<p:tagLst xmlns:a="http://schemas.openxmlformats.org/drawingml/2006/main" xmlns:r="http://schemas.openxmlformats.org/officeDocument/2006/relationships" xmlns:p="http://schemas.openxmlformats.org/presentationml/2006/main">
  <p:tag name="AREA" val="AREA_1_22"/>
  <p:tag name="LEG" val="True"/>
  <p:tag name="XAS" val="False"/>
  <p:tag name="YAS" val="False"/>
</p:tagLst>
</file>

<file path=ppt/tags/tag186.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187.xml><?xml version="1.0" encoding="utf-8"?>
<p:tagLst xmlns:a="http://schemas.openxmlformats.org/drawingml/2006/main" xmlns:r="http://schemas.openxmlformats.org/officeDocument/2006/relationships" xmlns:p="http://schemas.openxmlformats.org/presentationml/2006/main">
  <p:tag name="SHP" val="PAGECOUNT"/>
</p:tagLst>
</file>

<file path=ppt/tags/tag188.xml><?xml version="1.0" encoding="utf-8"?>
<p:tagLst xmlns:a="http://schemas.openxmlformats.org/drawingml/2006/main" xmlns:r="http://schemas.openxmlformats.org/officeDocument/2006/relationships" xmlns:p="http://schemas.openxmlformats.org/presentationml/2006/main">
  <p:tag name="SHP" val="PAGECOUNT"/>
</p:tagLst>
</file>

<file path=ppt/tags/tag189.xml><?xml version="1.0" encoding="utf-8"?>
<p:tagLst xmlns:a="http://schemas.openxmlformats.org/drawingml/2006/main" xmlns:r="http://schemas.openxmlformats.org/officeDocument/2006/relationships" xmlns:p="http://schemas.openxmlformats.org/presentationml/2006/main">
  <p:tag name="SHP" val="PAGECOUNT"/>
</p:tagLst>
</file>

<file path=ppt/tags/tag19.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190.xml><?xml version="1.0" encoding="utf-8"?>
<p:tagLst xmlns:a="http://schemas.openxmlformats.org/drawingml/2006/main" xmlns:r="http://schemas.openxmlformats.org/officeDocument/2006/relationships" xmlns:p="http://schemas.openxmlformats.org/presentationml/2006/main">
  <p:tag name="SLIDE" val="CHART"/>
</p:tagLst>
</file>

<file path=ppt/tags/tag191.xml><?xml version="1.0" encoding="utf-8"?>
<p:tagLst xmlns:a="http://schemas.openxmlformats.org/drawingml/2006/main" xmlns:r="http://schemas.openxmlformats.org/officeDocument/2006/relationships" xmlns:p="http://schemas.openxmlformats.org/presentationml/2006/main">
  <p:tag name="AREA" val="AREA_1_22"/>
</p:tagLst>
</file>

<file path=ppt/tags/tag192.xml><?xml version="1.0" encoding="utf-8"?>
<p:tagLst xmlns:a="http://schemas.openxmlformats.org/drawingml/2006/main" xmlns:r="http://schemas.openxmlformats.org/officeDocument/2006/relationships" xmlns:p="http://schemas.openxmlformats.org/presentationml/2006/main">
  <p:tag name="SHP" val="AREAFOOTER"/>
  <p:tag name="AREA" val="AREA_1_22"/>
</p:tagLst>
</file>

<file path=ppt/tags/tag193.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22"/>
</p:tagLst>
</file>

<file path=ppt/tags/tag194.xml><?xml version="1.0" encoding="utf-8"?>
<p:tagLst xmlns:a="http://schemas.openxmlformats.org/drawingml/2006/main" xmlns:r="http://schemas.openxmlformats.org/officeDocument/2006/relationships" xmlns:p="http://schemas.openxmlformats.org/presentationml/2006/main">
  <p:tag name="AREA" val="AREA_1_22"/>
</p:tagLst>
</file>

<file path=ppt/tags/tag195.xml><?xml version="1.0" encoding="utf-8"?>
<p:tagLst xmlns:a="http://schemas.openxmlformats.org/drawingml/2006/main" xmlns:r="http://schemas.openxmlformats.org/officeDocument/2006/relationships" xmlns:p="http://schemas.openxmlformats.org/presentationml/2006/main">
  <p:tag name="AREA" val="AREA_1_22"/>
  <p:tag name="LEG" val="True"/>
  <p:tag name="XAS" val="False"/>
  <p:tag name="YAS" val="False"/>
</p:tagLst>
</file>

<file path=ppt/tags/tag196.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197.xml><?xml version="1.0" encoding="utf-8"?>
<p:tagLst xmlns:a="http://schemas.openxmlformats.org/drawingml/2006/main" xmlns:r="http://schemas.openxmlformats.org/officeDocument/2006/relationships" xmlns:p="http://schemas.openxmlformats.org/presentationml/2006/main">
  <p:tag name="SHP" val="PAGECOUNT"/>
</p:tagLst>
</file>

<file path=ppt/tags/tag198.xml><?xml version="1.0" encoding="utf-8"?>
<p:tagLst xmlns:a="http://schemas.openxmlformats.org/drawingml/2006/main" xmlns:r="http://schemas.openxmlformats.org/officeDocument/2006/relationships" xmlns:p="http://schemas.openxmlformats.org/presentationml/2006/main">
  <p:tag name="SHP" val="PAGECOUNT"/>
</p:tagLst>
</file>

<file path=ppt/tags/tag199.xml><?xml version="1.0" encoding="utf-8"?>
<p:tagLst xmlns:a="http://schemas.openxmlformats.org/drawingml/2006/main" xmlns:r="http://schemas.openxmlformats.org/officeDocument/2006/relationships" xmlns:p="http://schemas.openxmlformats.org/presentationml/2006/main">
  <p:tag name="SHP" val="PAGECOUNT"/>
</p:tagLst>
</file>

<file path=ppt/tags/tag2.xml><?xml version="1.0" encoding="utf-8"?>
<p:tagLst xmlns:a="http://schemas.openxmlformats.org/drawingml/2006/main" xmlns:r="http://schemas.openxmlformats.org/officeDocument/2006/relationships" xmlns:p="http://schemas.openxmlformats.org/presentationml/2006/main">
  <p:tag name="SLIDE" val="COVER"/>
  <p:tag name="CHAPTERCOLOR" val="10027263"/>
</p:tagLst>
</file>

<file path=ppt/tags/tag20.xml><?xml version="1.0" encoding="utf-8"?>
<p:tagLst xmlns:a="http://schemas.openxmlformats.org/drawingml/2006/main" xmlns:r="http://schemas.openxmlformats.org/officeDocument/2006/relationships" xmlns:p="http://schemas.openxmlformats.org/presentationml/2006/main">
  <p:tag name="SHP" val="PAGECOUNT"/>
</p:tagLst>
</file>

<file path=ppt/tags/tag200.xml><?xml version="1.0" encoding="utf-8"?>
<p:tagLst xmlns:a="http://schemas.openxmlformats.org/drawingml/2006/main" xmlns:r="http://schemas.openxmlformats.org/officeDocument/2006/relationships" xmlns:p="http://schemas.openxmlformats.org/presentationml/2006/main">
  <p:tag name="SLIDE" val="CHART"/>
</p:tagLst>
</file>

<file path=ppt/tags/tag201.xml><?xml version="1.0" encoding="utf-8"?>
<p:tagLst xmlns:a="http://schemas.openxmlformats.org/drawingml/2006/main" xmlns:r="http://schemas.openxmlformats.org/officeDocument/2006/relationships" xmlns:p="http://schemas.openxmlformats.org/presentationml/2006/main">
  <p:tag name="AREA" val="AREA_1_11"/>
</p:tagLst>
</file>

<file path=ppt/tags/tag202.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203.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204.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205.xml><?xml version="1.0" encoding="utf-8"?>
<p:tagLst xmlns:a="http://schemas.openxmlformats.org/drawingml/2006/main" xmlns:r="http://schemas.openxmlformats.org/officeDocument/2006/relationships" xmlns:p="http://schemas.openxmlformats.org/presentationml/2006/main">
  <p:tag name="SHP" val="PAGECOUNT"/>
</p:tagLst>
</file>

<file path=ppt/tags/tag206.xml><?xml version="1.0" encoding="utf-8"?>
<p:tagLst xmlns:a="http://schemas.openxmlformats.org/drawingml/2006/main" xmlns:r="http://schemas.openxmlformats.org/officeDocument/2006/relationships" xmlns:p="http://schemas.openxmlformats.org/presentationml/2006/main">
  <p:tag name="SHP" val="PAGECOUNT"/>
</p:tagLst>
</file>

<file path=ppt/tags/tag207.xml><?xml version="1.0" encoding="utf-8"?>
<p:tagLst xmlns:a="http://schemas.openxmlformats.org/drawingml/2006/main" xmlns:r="http://schemas.openxmlformats.org/officeDocument/2006/relationships" xmlns:p="http://schemas.openxmlformats.org/presentationml/2006/main">
  <p:tag name="SHP" val="PAGECOUNT"/>
</p:tagLst>
</file>

<file path=ppt/tags/tag208.xml><?xml version="1.0" encoding="utf-8"?>
<p:tagLst xmlns:a="http://schemas.openxmlformats.org/drawingml/2006/main" xmlns:r="http://schemas.openxmlformats.org/officeDocument/2006/relationships" xmlns:p="http://schemas.openxmlformats.org/presentationml/2006/main">
  <p:tag name="SLIDE" val="CHART"/>
</p:tagLst>
</file>

<file path=ppt/tags/tag209.xml><?xml version="1.0" encoding="utf-8"?>
<p:tagLst xmlns:a="http://schemas.openxmlformats.org/drawingml/2006/main" xmlns:r="http://schemas.openxmlformats.org/officeDocument/2006/relationships" xmlns:p="http://schemas.openxmlformats.org/presentationml/2006/main">
  <p:tag name="AREA" val="AREA_1_11"/>
</p:tagLst>
</file>

<file path=ppt/tags/tag21.xml><?xml version="1.0" encoding="utf-8"?>
<p:tagLst xmlns:a="http://schemas.openxmlformats.org/drawingml/2006/main" xmlns:r="http://schemas.openxmlformats.org/officeDocument/2006/relationships" xmlns:p="http://schemas.openxmlformats.org/presentationml/2006/main">
  <p:tag name="SHP" val="PAGECOUNT"/>
</p:tagLst>
</file>

<file path=ppt/tags/tag210.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211.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212.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213.xml><?xml version="1.0" encoding="utf-8"?>
<p:tagLst xmlns:a="http://schemas.openxmlformats.org/drawingml/2006/main" xmlns:r="http://schemas.openxmlformats.org/officeDocument/2006/relationships" xmlns:p="http://schemas.openxmlformats.org/presentationml/2006/main">
  <p:tag name="SHP" val="PAGECOUNT"/>
</p:tagLst>
</file>

<file path=ppt/tags/tag214.xml><?xml version="1.0" encoding="utf-8"?>
<p:tagLst xmlns:a="http://schemas.openxmlformats.org/drawingml/2006/main" xmlns:r="http://schemas.openxmlformats.org/officeDocument/2006/relationships" xmlns:p="http://schemas.openxmlformats.org/presentationml/2006/main">
  <p:tag name="SHP" val="PAGECOUNT"/>
</p:tagLst>
</file>

<file path=ppt/tags/tag215.xml><?xml version="1.0" encoding="utf-8"?>
<p:tagLst xmlns:a="http://schemas.openxmlformats.org/drawingml/2006/main" xmlns:r="http://schemas.openxmlformats.org/officeDocument/2006/relationships" xmlns:p="http://schemas.openxmlformats.org/presentationml/2006/main">
  <p:tag name="SHP" val="PAGECOUNT"/>
</p:tagLst>
</file>

<file path=ppt/tags/tag216.xml><?xml version="1.0" encoding="utf-8"?>
<p:tagLst xmlns:a="http://schemas.openxmlformats.org/drawingml/2006/main" xmlns:r="http://schemas.openxmlformats.org/officeDocument/2006/relationships" xmlns:p="http://schemas.openxmlformats.org/presentationml/2006/main">
  <p:tag name="SLIDE" val="CHART"/>
</p:tagLst>
</file>

<file path=ppt/tags/tag217.xml><?xml version="1.0" encoding="utf-8"?>
<p:tagLst xmlns:a="http://schemas.openxmlformats.org/drawingml/2006/main" xmlns:r="http://schemas.openxmlformats.org/officeDocument/2006/relationships" xmlns:p="http://schemas.openxmlformats.org/presentationml/2006/main">
  <p:tag name="AREA" val="AREA_1_11"/>
</p:tagLst>
</file>

<file path=ppt/tags/tag218.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219.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22.xml><?xml version="1.0" encoding="utf-8"?>
<p:tagLst xmlns:a="http://schemas.openxmlformats.org/drawingml/2006/main" xmlns:r="http://schemas.openxmlformats.org/officeDocument/2006/relationships" xmlns:p="http://schemas.openxmlformats.org/presentationml/2006/main">
  <p:tag name="SHP" val="PAGECOUNT"/>
</p:tagLst>
</file>

<file path=ppt/tags/tag220.xml><?xml version="1.0" encoding="utf-8"?>
<p:tagLst xmlns:a="http://schemas.openxmlformats.org/drawingml/2006/main" xmlns:r="http://schemas.openxmlformats.org/officeDocument/2006/relationships" xmlns:p="http://schemas.openxmlformats.org/presentationml/2006/main">
  <p:tag name="AREA" val="AREA_1_22"/>
</p:tagLst>
</file>

<file path=ppt/tags/tag221.xml><?xml version="1.0" encoding="utf-8"?>
<p:tagLst xmlns:a="http://schemas.openxmlformats.org/drawingml/2006/main" xmlns:r="http://schemas.openxmlformats.org/officeDocument/2006/relationships" xmlns:p="http://schemas.openxmlformats.org/presentationml/2006/main">
  <p:tag name="AREA" val="AREA_1_22"/>
</p:tagLst>
</file>

<file path=ppt/tags/tag222.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223.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224.xml><?xml version="1.0" encoding="utf-8"?>
<p:tagLst xmlns:a="http://schemas.openxmlformats.org/drawingml/2006/main" xmlns:r="http://schemas.openxmlformats.org/officeDocument/2006/relationships" xmlns:p="http://schemas.openxmlformats.org/presentationml/2006/main">
  <p:tag name="SHP" val="PAGECOUNT"/>
</p:tagLst>
</file>

<file path=ppt/tags/tag225.xml><?xml version="1.0" encoding="utf-8"?>
<p:tagLst xmlns:a="http://schemas.openxmlformats.org/drawingml/2006/main" xmlns:r="http://schemas.openxmlformats.org/officeDocument/2006/relationships" xmlns:p="http://schemas.openxmlformats.org/presentationml/2006/main">
  <p:tag name="SHP" val="PAGECOUNT"/>
</p:tagLst>
</file>

<file path=ppt/tags/tag226.xml><?xml version="1.0" encoding="utf-8"?>
<p:tagLst xmlns:a="http://schemas.openxmlformats.org/drawingml/2006/main" xmlns:r="http://schemas.openxmlformats.org/officeDocument/2006/relationships" xmlns:p="http://schemas.openxmlformats.org/presentationml/2006/main">
  <p:tag name="SHP" val="PAGECOUNT"/>
</p:tagLst>
</file>

<file path=ppt/tags/tag227.xml><?xml version="1.0" encoding="utf-8"?>
<p:tagLst xmlns:a="http://schemas.openxmlformats.org/drawingml/2006/main" xmlns:r="http://schemas.openxmlformats.org/officeDocument/2006/relationships" xmlns:p="http://schemas.openxmlformats.org/presentationml/2006/main">
  <p:tag name="SLIDE" val="IMAGE"/>
  <p:tag name="SLIDETYPE" val="5"/>
</p:tagLst>
</file>

<file path=ppt/tags/tag228.xml><?xml version="1.0" encoding="utf-8"?>
<p:tagLst xmlns:a="http://schemas.openxmlformats.org/drawingml/2006/main" xmlns:r="http://schemas.openxmlformats.org/officeDocument/2006/relationships" xmlns:p="http://schemas.openxmlformats.org/presentationml/2006/main">
  <p:tag name="SHP" val="BGIMAGE"/>
</p:tagLst>
</file>

<file path=ppt/tags/tag229.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23.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230.xml><?xml version="1.0" encoding="utf-8"?>
<p:tagLst xmlns:a="http://schemas.openxmlformats.org/drawingml/2006/main" xmlns:r="http://schemas.openxmlformats.org/officeDocument/2006/relationships" xmlns:p="http://schemas.openxmlformats.org/presentationml/2006/main">
  <p:tag name="SHP" val="TITLE_HALF_RIGHT"/>
</p:tagLst>
</file>

<file path=ppt/tags/tag231.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232.xml><?xml version="1.0" encoding="utf-8"?>
<p:tagLst xmlns:a="http://schemas.openxmlformats.org/drawingml/2006/main" xmlns:r="http://schemas.openxmlformats.org/officeDocument/2006/relationships" xmlns:p="http://schemas.openxmlformats.org/presentationml/2006/main">
  <p:tag name="SHP" val="PAGECOUNT"/>
</p:tagLst>
</file>

<file path=ppt/tags/tag233.xml><?xml version="1.0" encoding="utf-8"?>
<p:tagLst xmlns:a="http://schemas.openxmlformats.org/drawingml/2006/main" xmlns:r="http://schemas.openxmlformats.org/officeDocument/2006/relationships" xmlns:p="http://schemas.openxmlformats.org/presentationml/2006/main">
  <p:tag name="SHP" val="PAGECOUNT"/>
</p:tagLst>
</file>

<file path=ppt/tags/tag234.xml><?xml version="1.0" encoding="utf-8"?>
<p:tagLst xmlns:a="http://schemas.openxmlformats.org/drawingml/2006/main" xmlns:r="http://schemas.openxmlformats.org/officeDocument/2006/relationships" xmlns:p="http://schemas.openxmlformats.org/presentationml/2006/main">
  <p:tag name="SHP" val="PAGECOUNT"/>
</p:tagLst>
</file>

<file path=ppt/tags/tag235.xml><?xml version="1.0" encoding="utf-8"?>
<p:tagLst xmlns:a="http://schemas.openxmlformats.org/drawingml/2006/main" xmlns:r="http://schemas.openxmlformats.org/officeDocument/2006/relationships" xmlns:p="http://schemas.openxmlformats.org/presentationml/2006/main">
  <p:tag name="SLIDE" val="CHART"/>
</p:tagLst>
</file>

<file path=ppt/tags/tag236.xml><?xml version="1.0" encoding="utf-8"?>
<p:tagLst xmlns:a="http://schemas.openxmlformats.org/drawingml/2006/main" xmlns:r="http://schemas.openxmlformats.org/officeDocument/2006/relationships" xmlns:p="http://schemas.openxmlformats.org/presentationml/2006/main">
  <p:tag name="AREA" val="AREA_1_11"/>
</p:tagLst>
</file>

<file path=ppt/tags/tag237.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238.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239.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24.xml><?xml version="1.0" encoding="utf-8"?>
<p:tagLst xmlns:a="http://schemas.openxmlformats.org/drawingml/2006/main" xmlns:r="http://schemas.openxmlformats.org/officeDocument/2006/relationships" xmlns:p="http://schemas.openxmlformats.org/presentationml/2006/main">
  <p:tag name="SLIDE" val="IMAGE"/>
  <p:tag name="SLIDETYPE" val="5"/>
</p:tagLst>
</file>

<file path=ppt/tags/tag240.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241.xml><?xml version="1.0" encoding="utf-8"?>
<p:tagLst xmlns:a="http://schemas.openxmlformats.org/drawingml/2006/main" xmlns:r="http://schemas.openxmlformats.org/officeDocument/2006/relationships" xmlns:p="http://schemas.openxmlformats.org/presentationml/2006/main">
  <p:tag name="SHP" val="PAGECOUNT"/>
</p:tagLst>
</file>

<file path=ppt/tags/tag242.xml><?xml version="1.0" encoding="utf-8"?>
<p:tagLst xmlns:a="http://schemas.openxmlformats.org/drawingml/2006/main" xmlns:r="http://schemas.openxmlformats.org/officeDocument/2006/relationships" xmlns:p="http://schemas.openxmlformats.org/presentationml/2006/main">
  <p:tag name="SHP" val="PAGECOUNT"/>
</p:tagLst>
</file>

<file path=ppt/tags/tag243.xml><?xml version="1.0" encoding="utf-8"?>
<p:tagLst xmlns:a="http://schemas.openxmlformats.org/drawingml/2006/main" xmlns:r="http://schemas.openxmlformats.org/officeDocument/2006/relationships" xmlns:p="http://schemas.openxmlformats.org/presentationml/2006/main">
  <p:tag name="SHP" val="PAGECOUNT"/>
</p:tagLst>
</file>

<file path=ppt/tags/tag244.xml><?xml version="1.0" encoding="utf-8"?>
<p:tagLst xmlns:a="http://schemas.openxmlformats.org/drawingml/2006/main" xmlns:r="http://schemas.openxmlformats.org/officeDocument/2006/relationships" xmlns:p="http://schemas.openxmlformats.org/presentationml/2006/main">
  <p:tag name="SLIDE" val="CHART"/>
</p:tagLst>
</file>

<file path=ppt/tags/tag245.xml><?xml version="1.0" encoding="utf-8"?>
<p:tagLst xmlns:a="http://schemas.openxmlformats.org/drawingml/2006/main" xmlns:r="http://schemas.openxmlformats.org/officeDocument/2006/relationships" xmlns:p="http://schemas.openxmlformats.org/presentationml/2006/main">
  <p:tag name="AREA" val="AREA_1_11"/>
</p:tagLst>
</file>

<file path=ppt/tags/tag246.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247.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248.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249.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25.xml><?xml version="1.0" encoding="utf-8"?>
<p:tagLst xmlns:a="http://schemas.openxmlformats.org/drawingml/2006/main" xmlns:r="http://schemas.openxmlformats.org/officeDocument/2006/relationships" xmlns:p="http://schemas.openxmlformats.org/presentationml/2006/main">
  <p:tag name="SHP" val="TITLE_HALF_RIGHT"/>
</p:tagLst>
</file>

<file path=ppt/tags/tag250.xml><?xml version="1.0" encoding="utf-8"?>
<p:tagLst xmlns:a="http://schemas.openxmlformats.org/drawingml/2006/main" xmlns:r="http://schemas.openxmlformats.org/officeDocument/2006/relationships" xmlns:p="http://schemas.openxmlformats.org/presentationml/2006/main">
  <p:tag name="SHP" val="PAGECOUNT"/>
</p:tagLst>
</file>

<file path=ppt/tags/tag251.xml><?xml version="1.0" encoding="utf-8"?>
<p:tagLst xmlns:a="http://schemas.openxmlformats.org/drawingml/2006/main" xmlns:r="http://schemas.openxmlformats.org/officeDocument/2006/relationships" xmlns:p="http://schemas.openxmlformats.org/presentationml/2006/main">
  <p:tag name="SHP" val="PAGECOUNT"/>
</p:tagLst>
</file>

<file path=ppt/tags/tag252.xml><?xml version="1.0" encoding="utf-8"?>
<p:tagLst xmlns:a="http://schemas.openxmlformats.org/drawingml/2006/main" xmlns:r="http://schemas.openxmlformats.org/officeDocument/2006/relationships" xmlns:p="http://schemas.openxmlformats.org/presentationml/2006/main">
  <p:tag name="SHP" val="PAGECOUNT"/>
</p:tagLst>
</file>

<file path=ppt/tags/tag253.xml><?xml version="1.0" encoding="utf-8"?>
<p:tagLst xmlns:a="http://schemas.openxmlformats.org/drawingml/2006/main" xmlns:r="http://schemas.openxmlformats.org/officeDocument/2006/relationships" xmlns:p="http://schemas.openxmlformats.org/presentationml/2006/main">
  <p:tag name="SLIDE" val="CHART"/>
</p:tagLst>
</file>

<file path=ppt/tags/tag254.xml><?xml version="1.0" encoding="utf-8"?>
<p:tagLst xmlns:a="http://schemas.openxmlformats.org/drawingml/2006/main" xmlns:r="http://schemas.openxmlformats.org/officeDocument/2006/relationships" xmlns:p="http://schemas.openxmlformats.org/presentationml/2006/main">
  <p:tag name="AREA" val="AREA_1_11"/>
</p:tagLst>
</file>

<file path=ppt/tags/tag255.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256.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257.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258.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259.xml><?xml version="1.0" encoding="utf-8"?>
<p:tagLst xmlns:a="http://schemas.openxmlformats.org/drawingml/2006/main" xmlns:r="http://schemas.openxmlformats.org/officeDocument/2006/relationships" xmlns:p="http://schemas.openxmlformats.org/presentationml/2006/main">
  <p:tag name="SHP" val="PAGECOUNT"/>
</p:tagLst>
</file>

<file path=ppt/tags/tag26.xml><?xml version="1.0" encoding="utf-8"?>
<p:tagLst xmlns:a="http://schemas.openxmlformats.org/drawingml/2006/main" xmlns:r="http://schemas.openxmlformats.org/officeDocument/2006/relationships" xmlns:p="http://schemas.openxmlformats.org/presentationml/2006/main">
  <p:tag name="SHP" val="TEXTIMAGE_RIGHT"/>
</p:tagLst>
</file>

<file path=ppt/tags/tag260.xml><?xml version="1.0" encoding="utf-8"?>
<p:tagLst xmlns:a="http://schemas.openxmlformats.org/drawingml/2006/main" xmlns:r="http://schemas.openxmlformats.org/officeDocument/2006/relationships" xmlns:p="http://schemas.openxmlformats.org/presentationml/2006/main">
  <p:tag name="SHP" val="PAGECOUNT"/>
</p:tagLst>
</file>

<file path=ppt/tags/tag261.xml><?xml version="1.0" encoding="utf-8"?>
<p:tagLst xmlns:a="http://schemas.openxmlformats.org/drawingml/2006/main" xmlns:r="http://schemas.openxmlformats.org/officeDocument/2006/relationships" xmlns:p="http://schemas.openxmlformats.org/presentationml/2006/main">
  <p:tag name="SHP" val="PAGECOUNT"/>
</p:tagLst>
</file>

<file path=ppt/tags/tag262.xml><?xml version="1.0" encoding="utf-8"?>
<p:tagLst xmlns:a="http://schemas.openxmlformats.org/drawingml/2006/main" xmlns:r="http://schemas.openxmlformats.org/officeDocument/2006/relationships" xmlns:p="http://schemas.openxmlformats.org/presentationml/2006/main">
  <p:tag name="SLIDE" val="CHART"/>
</p:tagLst>
</file>

<file path=ppt/tags/tag263.xml><?xml version="1.0" encoding="utf-8"?>
<p:tagLst xmlns:a="http://schemas.openxmlformats.org/drawingml/2006/main" xmlns:r="http://schemas.openxmlformats.org/officeDocument/2006/relationships" xmlns:p="http://schemas.openxmlformats.org/presentationml/2006/main">
  <p:tag name="AREA" val="AREA_1_11"/>
</p:tagLst>
</file>

<file path=ppt/tags/tag264.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265.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266.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267.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268.xml><?xml version="1.0" encoding="utf-8"?>
<p:tagLst xmlns:a="http://schemas.openxmlformats.org/drawingml/2006/main" xmlns:r="http://schemas.openxmlformats.org/officeDocument/2006/relationships" xmlns:p="http://schemas.openxmlformats.org/presentationml/2006/main">
  <p:tag name="SHP" val="PAGECOUNT"/>
</p:tagLst>
</file>

<file path=ppt/tags/tag269.xml><?xml version="1.0" encoding="utf-8"?>
<p:tagLst xmlns:a="http://schemas.openxmlformats.org/drawingml/2006/main" xmlns:r="http://schemas.openxmlformats.org/officeDocument/2006/relationships" xmlns:p="http://schemas.openxmlformats.org/presentationml/2006/main">
  <p:tag name="SHP" val="PAGECOUNT"/>
</p:tagLst>
</file>

<file path=ppt/tags/tag27.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270.xml><?xml version="1.0" encoding="utf-8"?>
<p:tagLst xmlns:a="http://schemas.openxmlformats.org/drawingml/2006/main" xmlns:r="http://schemas.openxmlformats.org/officeDocument/2006/relationships" xmlns:p="http://schemas.openxmlformats.org/presentationml/2006/main">
  <p:tag name="SHP" val="PAGECOUNT"/>
</p:tagLst>
</file>

<file path=ppt/tags/tag271.xml><?xml version="1.0" encoding="utf-8"?>
<p:tagLst xmlns:a="http://schemas.openxmlformats.org/drawingml/2006/main" xmlns:r="http://schemas.openxmlformats.org/officeDocument/2006/relationships" xmlns:p="http://schemas.openxmlformats.org/presentationml/2006/main">
  <p:tag name="SLIDE" val="CHART"/>
</p:tagLst>
</file>

<file path=ppt/tags/tag272.xml><?xml version="1.0" encoding="utf-8"?>
<p:tagLst xmlns:a="http://schemas.openxmlformats.org/drawingml/2006/main" xmlns:r="http://schemas.openxmlformats.org/officeDocument/2006/relationships" xmlns:p="http://schemas.openxmlformats.org/presentationml/2006/main">
  <p:tag name="AREA" val="AREA_1_11"/>
</p:tagLst>
</file>

<file path=ppt/tags/tag273.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274.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275.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276.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277.xml><?xml version="1.0" encoding="utf-8"?>
<p:tagLst xmlns:a="http://schemas.openxmlformats.org/drawingml/2006/main" xmlns:r="http://schemas.openxmlformats.org/officeDocument/2006/relationships" xmlns:p="http://schemas.openxmlformats.org/presentationml/2006/main">
  <p:tag name="SHP" val="PAGECOUNT"/>
</p:tagLst>
</file>

<file path=ppt/tags/tag278.xml><?xml version="1.0" encoding="utf-8"?>
<p:tagLst xmlns:a="http://schemas.openxmlformats.org/drawingml/2006/main" xmlns:r="http://schemas.openxmlformats.org/officeDocument/2006/relationships" xmlns:p="http://schemas.openxmlformats.org/presentationml/2006/main">
  <p:tag name="SHP" val="PAGECOUNT"/>
</p:tagLst>
</file>

<file path=ppt/tags/tag279.xml><?xml version="1.0" encoding="utf-8"?>
<p:tagLst xmlns:a="http://schemas.openxmlformats.org/drawingml/2006/main" xmlns:r="http://schemas.openxmlformats.org/officeDocument/2006/relationships" xmlns:p="http://schemas.openxmlformats.org/presentationml/2006/main">
  <p:tag name="SHP" val="PAGECOUNT"/>
</p:tagLst>
</file>

<file path=ppt/tags/tag28.xml><?xml version="1.0" encoding="utf-8"?>
<p:tagLst xmlns:a="http://schemas.openxmlformats.org/drawingml/2006/main" xmlns:r="http://schemas.openxmlformats.org/officeDocument/2006/relationships" xmlns:p="http://schemas.openxmlformats.org/presentationml/2006/main">
  <p:tag name="SHP" val="INDEX_TITLE"/>
</p:tagLst>
</file>

<file path=ppt/tags/tag280.xml><?xml version="1.0" encoding="utf-8"?>
<p:tagLst xmlns:a="http://schemas.openxmlformats.org/drawingml/2006/main" xmlns:r="http://schemas.openxmlformats.org/officeDocument/2006/relationships" xmlns:p="http://schemas.openxmlformats.org/presentationml/2006/main">
  <p:tag name="SLIDE" val="CHART"/>
</p:tagLst>
</file>

<file path=ppt/tags/tag281.xml><?xml version="1.0" encoding="utf-8"?>
<p:tagLst xmlns:a="http://schemas.openxmlformats.org/drawingml/2006/main" xmlns:r="http://schemas.openxmlformats.org/officeDocument/2006/relationships" xmlns:p="http://schemas.openxmlformats.org/presentationml/2006/main">
  <p:tag name="AREA" val="AREA_1_11"/>
</p:tagLst>
</file>

<file path=ppt/tags/tag282.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283.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284.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285.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286.xml><?xml version="1.0" encoding="utf-8"?>
<p:tagLst xmlns:a="http://schemas.openxmlformats.org/drawingml/2006/main" xmlns:r="http://schemas.openxmlformats.org/officeDocument/2006/relationships" xmlns:p="http://schemas.openxmlformats.org/presentationml/2006/main">
  <p:tag name="SHP" val="PAGECOUNT"/>
</p:tagLst>
</file>

<file path=ppt/tags/tag287.xml><?xml version="1.0" encoding="utf-8"?>
<p:tagLst xmlns:a="http://schemas.openxmlformats.org/drawingml/2006/main" xmlns:r="http://schemas.openxmlformats.org/officeDocument/2006/relationships" xmlns:p="http://schemas.openxmlformats.org/presentationml/2006/main">
  <p:tag name="SHP" val="PAGECOUNT"/>
</p:tagLst>
</file>

<file path=ppt/tags/tag288.xml><?xml version="1.0" encoding="utf-8"?>
<p:tagLst xmlns:a="http://schemas.openxmlformats.org/drawingml/2006/main" xmlns:r="http://schemas.openxmlformats.org/officeDocument/2006/relationships" xmlns:p="http://schemas.openxmlformats.org/presentationml/2006/main">
  <p:tag name="SHP" val="PAGECOUNT"/>
</p:tagLst>
</file>

<file path=ppt/tags/tag289.xml><?xml version="1.0" encoding="utf-8"?>
<p:tagLst xmlns:a="http://schemas.openxmlformats.org/drawingml/2006/main" xmlns:r="http://schemas.openxmlformats.org/officeDocument/2006/relationships" xmlns:p="http://schemas.openxmlformats.org/presentationml/2006/main">
  <p:tag name="SLIDE" val="CHART"/>
</p:tagLst>
</file>

<file path=ppt/tags/tag29.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290.xml><?xml version="1.0" encoding="utf-8"?>
<p:tagLst xmlns:a="http://schemas.openxmlformats.org/drawingml/2006/main" xmlns:r="http://schemas.openxmlformats.org/officeDocument/2006/relationships" xmlns:p="http://schemas.openxmlformats.org/presentationml/2006/main">
  <p:tag name="AREA" val="AREA_1_11"/>
</p:tagLst>
</file>

<file path=ppt/tags/tag291.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292.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293.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294.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295.xml><?xml version="1.0" encoding="utf-8"?>
<p:tagLst xmlns:a="http://schemas.openxmlformats.org/drawingml/2006/main" xmlns:r="http://schemas.openxmlformats.org/officeDocument/2006/relationships" xmlns:p="http://schemas.openxmlformats.org/presentationml/2006/main">
  <p:tag name="SHP" val="PAGECOUNT"/>
</p:tagLst>
</file>

<file path=ppt/tags/tag296.xml><?xml version="1.0" encoding="utf-8"?>
<p:tagLst xmlns:a="http://schemas.openxmlformats.org/drawingml/2006/main" xmlns:r="http://schemas.openxmlformats.org/officeDocument/2006/relationships" xmlns:p="http://schemas.openxmlformats.org/presentationml/2006/main">
  <p:tag name="SHP" val="PAGECOUNT"/>
</p:tagLst>
</file>

<file path=ppt/tags/tag297.xml><?xml version="1.0" encoding="utf-8"?>
<p:tagLst xmlns:a="http://schemas.openxmlformats.org/drawingml/2006/main" xmlns:r="http://schemas.openxmlformats.org/officeDocument/2006/relationships" xmlns:p="http://schemas.openxmlformats.org/presentationml/2006/main">
  <p:tag name="SHP" val="PAGECOUNT"/>
</p:tagLst>
</file>

<file path=ppt/tags/tag298.xml><?xml version="1.0" encoding="utf-8"?>
<p:tagLst xmlns:a="http://schemas.openxmlformats.org/drawingml/2006/main" xmlns:r="http://schemas.openxmlformats.org/officeDocument/2006/relationships" xmlns:p="http://schemas.openxmlformats.org/presentationml/2006/main">
  <p:tag name="SLIDE" val="CHART"/>
</p:tagLst>
</file>

<file path=ppt/tags/tag299.xml><?xml version="1.0" encoding="utf-8"?>
<p:tagLst xmlns:a="http://schemas.openxmlformats.org/drawingml/2006/main" xmlns:r="http://schemas.openxmlformats.org/officeDocument/2006/relationships" xmlns:p="http://schemas.openxmlformats.org/presentationml/2006/main">
  <p:tag name="AREA" val="AREA_1_11"/>
</p:tagLst>
</file>

<file path=ppt/tags/tag3.xml><?xml version="1.0" encoding="utf-8"?>
<p:tagLst xmlns:a="http://schemas.openxmlformats.org/drawingml/2006/main" xmlns:r="http://schemas.openxmlformats.org/officeDocument/2006/relationships" xmlns:p="http://schemas.openxmlformats.org/presentationml/2006/main">
  <p:tag name="SHP" val="BGIMAGE"/>
</p:tagLst>
</file>

<file path=ppt/tags/tag30.xml><?xml version="1.0" encoding="utf-8"?>
<p:tagLst xmlns:a="http://schemas.openxmlformats.org/drawingml/2006/main" xmlns:r="http://schemas.openxmlformats.org/officeDocument/2006/relationships" xmlns:p="http://schemas.openxmlformats.org/presentationml/2006/main">
  <p:tag name="SHP" val="PAGECOUNT"/>
</p:tagLst>
</file>

<file path=ppt/tags/tag300.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301.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302.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303.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304.xml><?xml version="1.0" encoding="utf-8"?>
<p:tagLst xmlns:a="http://schemas.openxmlformats.org/drawingml/2006/main" xmlns:r="http://schemas.openxmlformats.org/officeDocument/2006/relationships" xmlns:p="http://schemas.openxmlformats.org/presentationml/2006/main">
  <p:tag name="SHP" val="PAGECOUNT"/>
</p:tagLst>
</file>

<file path=ppt/tags/tag305.xml><?xml version="1.0" encoding="utf-8"?>
<p:tagLst xmlns:a="http://schemas.openxmlformats.org/drawingml/2006/main" xmlns:r="http://schemas.openxmlformats.org/officeDocument/2006/relationships" xmlns:p="http://schemas.openxmlformats.org/presentationml/2006/main">
  <p:tag name="SHP" val="PAGECOUNT"/>
</p:tagLst>
</file>

<file path=ppt/tags/tag306.xml><?xml version="1.0" encoding="utf-8"?>
<p:tagLst xmlns:a="http://schemas.openxmlformats.org/drawingml/2006/main" xmlns:r="http://schemas.openxmlformats.org/officeDocument/2006/relationships" xmlns:p="http://schemas.openxmlformats.org/presentationml/2006/main">
  <p:tag name="SHP" val="PAGECOUNT"/>
</p:tagLst>
</file>

<file path=ppt/tags/tag307.xml><?xml version="1.0" encoding="utf-8"?>
<p:tagLst xmlns:a="http://schemas.openxmlformats.org/drawingml/2006/main" xmlns:r="http://schemas.openxmlformats.org/officeDocument/2006/relationships" xmlns:p="http://schemas.openxmlformats.org/presentationml/2006/main">
  <p:tag name="SLIDE" val="IMAGE"/>
  <p:tag name="SLIDETYPE" val="5"/>
</p:tagLst>
</file>

<file path=ppt/tags/tag308.xml><?xml version="1.0" encoding="utf-8"?>
<p:tagLst xmlns:a="http://schemas.openxmlformats.org/drawingml/2006/main" xmlns:r="http://schemas.openxmlformats.org/officeDocument/2006/relationships" xmlns:p="http://schemas.openxmlformats.org/presentationml/2006/main">
  <p:tag name="SHP" val="BGIMAGE"/>
</p:tagLst>
</file>

<file path=ppt/tags/tag309.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31.xml><?xml version="1.0" encoding="utf-8"?>
<p:tagLst xmlns:a="http://schemas.openxmlformats.org/drawingml/2006/main" xmlns:r="http://schemas.openxmlformats.org/officeDocument/2006/relationships" xmlns:p="http://schemas.openxmlformats.org/presentationml/2006/main">
  <p:tag name="SHP" val="PAGECOUNT"/>
</p:tagLst>
</file>

<file path=ppt/tags/tag310.xml><?xml version="1.0" encoding="utf-8"?>
<p:tagLst xmlns:a="http://schemas.openxmlformats.org/drawingml/2006/main" xmlns:r="http://schemas.openxmlformats.org/officeDocument/2006/relationships" xmlns:p="http://schemas.openxmlformats.org/presentationml/2006/main">
  <p:tag name="SHP" val="TITLE_HALF_RIGHT"/>
</p:tagLst>
</file>

<file path=ppt/tags/tag311.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312.xml><?xml version="1.0" encoding="utf-8"?>
<p:tagLst xmlns:a="http://schemas.openxmlformats.org/drawingml/2006/main" xmlns:r="http://schemas.openxmlformats.org/officeDocument/2006/relationships" xmlns:p="http://schemas.openxmlformats.org/presentationml/2006/main">
  <p:tag name="SHP" val="PAGECOUNT"/>
</p:tagLst>
</file>

<file path=ppt/tags/tag313.xml><?xml version="1.0" encoding="utf-8"?>
<p:tagLst xmlns:a="http://schemas.openxmlformats.org/drawingml/2006/main" xmlns:r="http://schemas.openxmlformats.org/officeDocument/2006/relationships" xmlns:p="http://schemas.openxmlformats.org/presentationml/2006/main">
  <p:tag name="SHP" val="PAGECOUNT"/>
</p:tagLst>
</file>

<file path=ppt/tags/tag314.xml><?xml version="1.0" encoding="utf-8"?>
<p:tagLst xmlns:a="http://schemas.openxmlformats.org/drawingml/2006/main" xmlns:r="http://schemas.openxmlformats.org/officeDocument/2006/relationships" xmlns:p="http://schemas.openxmlformats.org/presentationml/2006/main">
  <p:tag name="SHP" val="PAGECOUNT"/>
</p:tagLst>
</file>

<file path=ppt/tags/tag315.xml><?xml version="1.0" encoding="utf-8"?>
<p:tagLst xmlns:a="http://schemas.openxmlformats.org/drawingml/2006/main" xmlns:r="http://schemas.openxmlformats.org/officeDocument/2006/relationships" xmlns:p="http://schemas.openxmlformats.org/presentationml/2006/main">
  <p:tag name="SLIDE" val="CHART"/>
</p:tagLst>
</file>

<file path=ppt/tags/tag316.xml><?xml version="1.0" encoding="utf-8"?>
<p:tagLst xmlns:a="http://schemas.openxmlformats.org/drawingml/2006/main" xmlns:r="http://schemas.openxmlformats.org/officeDocument/2006/relationships" xmlns:p="http://schemas.openxmlformats.org/presentationml/2006/main">
  <p:tag name="AREA" val="AREA_1_11"/>
</p:tagLst>
</file>

<file path=ppt/tags/tag317.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318.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319.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32.xml><?xml version="1.0" encoding="utf-8"?>
<p:tagLst xmlns:a="http://schemas.openxmlformats.org/drawingml/2006/main" xmlns:r="http://schemas.openxmlformats.org/officeDocument/2006/relationships" xmlns:p="http://schemas.openxmlformats.org/presentationml/2006/main">
  <p:tag name="SHP" val="PAGECOUNT"/>
</p:tagLst>
</file>

<file path=ppt/tags/tag320.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321.xml><?xml version="1.0" encoding="utf-8"?>
<p:tagLst xmlns:a="http://schemas.openxmlformats.org/drawingml/2006/main" xmlns:r="http://schemas.openxmlformats.org/officeDocument/2006/relationships" xmlns:p="http://schemas.openxmlformats.org/presentationml/2006/main">
  <p:tag name="SHP" val="PAGECOUNT"/>
</p:tagLst>
</file>

<file path=ppt/tags/tag322.xml><?xml version="1.0" encoding="utf-8"?>
<p:tagLst xmlns:a="http://schemas.openxmlformats.org/drawingml/2006/main" xmlns:r="http://schemas.openxmlformats.org/officeDocument/2006/relationships" xmlns:p="http://schemas.openxmlformats.org/presentationml/2006/main">
  <p:tag name="SHP" val="PAGECOUNT"/>
</p:tagLst>
</file>

<file path=ppt/tags/tag323.xml><?xml version="1.0" encoding="utf-8"?>
<p:tagLst xmlns:a="http://schemas.openxmlformats.org/drawingml/2006/main" xmlns:r="http://schemas.openxmlformats.org/officeDocument/2006/relationships" xmlns:p="http://schemas.openxmlformats.org/presentationml/2006/main">
  <p:tag name="SHP" val="PAGECOUNT"/>
</p:tagLst>
</file>

<file path=ppt/tags/tag324.xml><?xml version="1.0" encoding="utf-8"?>
<p:tagLst xmlns:a="http://schemas.openxmlformats.org/drawingml/2006/main" xmlns:r="http://schemas.openxmlformats.org/officeDocument/2006/relationships" xmlns:p="http://schemas.openxmlformats.org/presentationml/2006/main">
  <p:tag name="SLIDE" val="CHART"/>
</p:tagLst>
</file>

<file path=ppt/tags/tag325.xml><?xml version="1.0" encoding="utf-8"?>
<p:tagLst xmlns:a="http://schemas.openxmlformats.org/drawingml/2006/main" xmlns:r="http://schemas.openxmlformats.org/officeDocument/2006/relationships" xmlns:p="http://schemas.openxmlformats.org/presentationml/2006/main">
  <p:tag name="AREA" val="AREA_1_11"/>
</p:tagLst>
</file>

<file path=ppt/tags/tag326.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327.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328.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329.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33.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30.xml><?xml version="1.0" encoding="utf-8"?>
<p:tagLst xmlns:a="http://schemas.openxmlformats.org/drawingml/2006/main" xmlns:r="http://schemas.openxmlformats.org/officeDocument/2006/relationships" xmlns:p="http://schemas.openxmlformats.org/presentationml/2006/main">
  <p:tag name="SHP" val="PAGECOUNT"/>
</p:tagLst>
</file>

<file path=ppt/tags/tag331.xml><?xml version="1.0" encoding="utf-8"?>
<p:tagLst xmlns:a="http://schemas.openxmlformats.org/drawingml/2006/main" xmlns:r="http://schemas.openxmlformats.org/officeDocument/2006/relationships" xmlns:p="http://schemas.openxmlformats.org/presentationml/2006/main">
  <p:tag name="SHP" val="PAGECOUNT"/>
</p:tagLst>
</file>

<file path=ppt/tags/tag332.xml><?xml version="1.0" encoding="utf-8"?>
<p:tagLst xmlns:a="http://schemas.openxmlformats.org/drawingml/2006/main" xmlns:r="http://schemas.openxmlformats.org/officeDocument/2006/relationships" xmlns:p="http://schemas.openxmlformats.org/presentationml/2006/main">
  <p:tag name="SHP" val="PAGECOUNT"/>
</p:tagLst>
</file>

<file path=ppt/tags/tag333.xml><?xml version="1.0" encoding="utf-8"?>
<p:tagLst xmlns:a="http://schemas.openxmlformats.org/drawingml/2006/main" xmlns:r="http://schemas.openxmlformats.org/officeDocument/2006/relationships" xmlns:p="http://schemas.openxmlformats.org/presentationml/2006/main">
  <p:tag name="SLIDE" val="CHART"/>
</p:tagLst>
</file>

<file path=ppt/tags/tag334.xml><?xml version="1.0" encoding="utf-8"?>
<p:tagLst xmlns:a="http://schemas.openxmlformats.org/drawingml/2006/main" xmlns:r="http://schemas.openxmlformats.org/officeDocument/2006/relationships" xmlns:p="http://schemas.openxmlformats.org/presentationml/2006/main">
  <p:tag name="AREA" val="AREA_1_11"/>
</p:tagLst>
</file>

<file path=ppt/tags/tag335.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336.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337.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338.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339.xml><?xml version="1.0" encoding="utf-8"?>
<p:tagLst xmlns:a="http://schemas.openxmlformats.org/drawingml/2006/main" xmlns:r="http://schemas.openxmlformats.org/officeDocument/2006/relationships" xmlns:p="http://schemas.openxmlformats.org/presentationml/2006/main">
  <p:tag name="SHP" val="PAGECOUNT"/>
</p:tagLst>
</file>

<file path=ppt/tags/tag34.xml><?xml version="1.0" encoding="utf-8"?>
<p:tagLst xmlns:a="http://schemas.openxmlformats.org/drawingml/2006/main" xmlns:r="http://schemas.openxmlformats.org/officeDocument/2006/relationships" xmlns:p="http://schemas.openxmlformats.org/presentationml/2006/main">
  <p:tag name="SHP" val="TITLE"/>
</p:tagLst>
</file>

<file path=ppt/tags/tag340.xml><?xml version="1.0" encoding="utf-8"?>
<p:tagLst xmlns:a="http://schemas.openxmlformats.org/drawingml/2006/main" xmlns:r="http://schemas.openxmlformats.org/officeDocument/2006/relationships" xmlns:p="http://schemas.openxmlformats.org/presentationml/2006/main">
  <p:tag name="SHP" val="PAGECOUNT"/>
</p:tagLst>
</file>

<file path=ppt/tags/tag341.xml><?xml version="1.0" encoding="utf-8"?>
<p:tagLst xmlns:a="http://schemas.openxmlformats.org/drawingml/2006/main" xmlns:r="http://schemas.openxmlformats.org/officeDocument/2006/relationships" xmlns:p="http://schemas.openxmlformats.org/presentationml/2006/main">
  <p:tag name="SHP" val="PAGECOUNT"/>
</p:tagLst>
</file>

<file path=ppt/tags/tag342.xml><?xml version="1.0" encoding="utf-8"?>
<p:tagLst xmlns:a="http://schemas.openxmlformats.org/drawingml/2006/main" xmlns:r="http://schemas.openxmlformats.org/officeDocument/2006/relationships" xmlns:p="http://schemas.openxmlformats.org/presentationml/2006/main">
  <p:tag name="SLIDE" val="CHART"/>
</p:tagLst>
</file>

<file path=ppt/tags/tag343.xml><?xml version="1.0" encoding="utf-8"?>
<p:tagLst xmlns:a="http://schemas.openxmlformats.org/drawingml/2006/main" xmlns:r="http://schemas.openxmlformats.org/officeDocument/2006/relationships" xmlns:p="http://schemas.openxmlformats.org/presentationml/2006/main">
  <p:tag name="AREA" val="AREA_1_11"/>
</p:tagLst>
</file>

<file path=ppt/tags/tag344.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345.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346.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347.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348.xml><?xml version="1.0" encoding="utf-8"?>
<p:tagLst xmlns:a="http://schemas.openxmlformats.org/drawingml/2006/main" xmlns:r="http://schemas.openxmlformats.org/officeDocument/2006/relationships" xmlns:p="http://schemas.openxmlformats.org/presentationml/2006/main">
  <p:tag name="SHP" val="PAGECOUNT"/>
</p:tagLst>
</file>

<file path=ppt/tags/tag349.xml><?xml version="1.0" encoding="utf-8"?>
<p:tagLst xmlns:a="http://schemas.openxmlformats.org/drawingml/2006/main" xmlns:r="http://schemas.openxmlformats.org/officeDocument/2006/relationships" xmlns:p="http://schemas.openxmlformats.org/presentationml/2006/main">
  <p:tag name="SHP" val="PAGECOUNT"/>
</p:tagLst>
</file>

<file path=ppt/tags/tag35.xml><?xml version="1.0" encoding="utf-8"?>
<p:tagLst xmlns:a="http://schemas.openxmlformats.org/drawingml/2006/main" xmlns:r="http://schemas.openxmlformats.org/officeDocument/2006/relationships" xmlns:p="http://schemas.openxmlformats.org/presentationml/2006/main">
  <p:tag name="SHP" val="TEXT1OF1"/>
</p:tagLst>
</file>

<file path=ppt/tags/tag350.xml><?xml version="1.0" encoding="utf-8"?>
<p:tagLst xmlns:a="http://schemas.openxmlformats.org/drawingml/2006/main" xmlns:r="http://schemas.openxmlformats.org/officeDocument/2006/relationships" xmlns:p="http://schemas.openxmlformats.org/presentationml/2006/main">
  <p:tag name="SHP" val="PAGECOUNT"/>
</p:tagLst>
</file>

<file path=ppt/tags/tag351.xml><?xml version="1.0" encoding="utf-8"?>
<p:tagLst xmlns:a="http://schemas.openxmlformats.org/drawingml/2006/main" xmlns:r="http://schemas.openxmlformats.org/officeDocument/2006/relationships" xmlns:p="http://schemas.openxmlformats.org/presentationml/2006/main">
  <p:tag name="SLIDE" val="CHART"/>
</p:tagLst>
</file>

<file path=ppt/tags/tag352.xml><?xml version="1.0" encoding="utf-8"?>
<p:tagLst xmlns:a="http://schemas.openxmlformats.org/drawingml/2006/main" xmlns:r="http://schemas.openxmlformats.org/officeDocument/2006/relationships" xmlns:p="http://schemas.openxmlformats.org/presentationml/2006/main">
  <p:tag name="AREA" val="AREA_1_11"/>
</p:tagLst>
</file>

<file path=ppt/tags/tag353.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354.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355.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356.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357.xml><?xml version="1.0" encoding="utf-8"?>
<p:tagLst xmlns:a="http://schemas.openxmlformats.org/drawingml/2006/main" xmlns:r="http://schemas.openxmlformats.org/officeDocument/2006/relationships" xmlns:p="http://schemas.openxmlformats.org/presentationml/2006/main">
  <p:tag name="SHP" val="PAGECOUNT"/>
</p:tagLst>
</file>

<file path=ppt/tags/tag358.xml><?xml version="1.0" encoding="utf-8"?>
<p:tagLst xmlns:a="http://schemas.openxmlformats.org/drawingml/2006/main" xmlns:r="http://schemas.openxmlformats.org/officeDocument/2006/relationships" xmlns:p="http://schemas.openxmlformats.org/presentationml/2006/main">
  <p:tag name="SHP" val="PAGECOUNT"/>
</p:tagLst>
</file>

<file path=ppt/tags/tag359.xml><?xml version="1.0" encoding="utf-8"?>
<p:tagLst xmlns:a="http://schemas.openxmlformats.org/drawingml/2006/main" xmlns:r="http://schemas.openxmlformats.org/officeDocument/2006/relationships" xmlns:p="http://schemas.openxmlformats.org/presentationml/2006/main">
  <p:tag name="SHP" val="PAGECOUNT"/>
</p:tagLst>
</file>

<file path=ppt/tags/tag36.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360.xml><?xml version="1.0" encoding="utf-8"?>
<p:tagLst xmlns:a="http://schemas.openxmlformats.org/drawingml/2006/main" xmlns:r="http://schemas.openxmlformats.org/officeDocument/2006/relationships" xmlns:p="http://schemas.openxmlformats.org/presentationml/2006/main">
  <p:tag name="SLIDE" val="CHART"/>
</p:tagLst>
</file>

<file path=ppt/tags/tag361.xml><?xml version="1.0" encoding="utf-8"?>
<p:tagLst xmlns:a="http://schemas.openxmlformats.org/drawingml/2006/main" xmlns:r="http://schemas.openxmlformats.org/officeDocument/2006/relationships" xmlns:p="http://schemas.openxmlformats.org/presentationml/2006/main">
  <p:tag name="AREA" val="AREA_1_11"/>
</p:tagLst>
</file>

<file path=ppt/tags/tag362.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363.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364.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365.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366.xml><?xml version="1.0" encoding="utf-8"?>
<p:tagLst xmlns:a="http://schemas.openxmlformats.org/drawingml/2006/main" xmlns:r="http://schemas.openxmlformats.org/officeDocument/2006/relationships" xmlns:p="http://schemas.openxmlformats.org/presentationml/2006/main">
  <p:tag name="SHP" val="PAGECOUNT"/>
</p:tagLst>
</file>

<file path=ppt/tags/tag367.xml><?xml version="1.0" encoding="utf-8"?>
<p:tagLst xmlns:a="http://schemas.openxmlformats.org/drawingml/2006/main" xmlns:r="http://schemas.openxmlformats.org/officeDocument/2006/relationships" xmlns:p="http://schemas.openxmlformats.org/presentationml/2006/main">
  <p:tag name="SHP" val="PAGECOUNT"/>
</p:tagLst>
</file>

<file path=ppt/tags/tag368.xml><?xml version="1.0" encoding="utf-8"?>
<p:tagLst xmlns:a="http://schemas.openxmlformats.org/drawingml/2006/main" xmlns:r="http://schemas.openxmlformats.org/officeDocument/2006/relationships" xmlns:p="http://schemas.openxmlformats.org/presentationml/2006/main">
  <p:tag name="SHP" val="PAGECOUNT"/>
</p:tagLst>
</file>

<file path=ppt/tags/tag369.xml><?xml version="1.0" encoding="utf-8"?>
<p:tagLst xmlns:a="http://schemas.openxmlformats.org/drawingml/2006/main" xmlns:r="http://schemas.openxmlformats.org/officeDocument/2006/relationships" xmlns:p="http://schemas.openxmlformats.org/presentationml/2006/main">
  <p:tag name="SLIDE" val="CHART"/>
</p:tagLst>
</file>

<file path=ppt/tags/tag37.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370.xml><?xml version="1.0" encoding="utf-8"?>
<p:tagLst xmlns:a="http://schemas.openxmlformats.org/drawingml/2006/main" xmlns:r="http://schemas.openxmlformats.org/officeDocument/2006/relationships" xmlns:p="http://schemas.openxmlformats.org/presentationml/2006/main">
  <p:tag name="AREA" val="AREA_1_11"/>
</p:tagLst>
</file>

<file path=ppt/tags/tag371.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372.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373.xml><?xml version="1.0" encoding="utf-8"?>
<p:tagLst xmlns:a="http://schemas.openxmlformats.org/drawingml/2006/main" xmlns:r="http://schemas.openxmlformats.org/officeDocument/2006/relationships" xmlns:p="http://schemas.openxmlformats.org/presentationml/2006/main">
  <p:tag name="AREA" val="AREA_1_11"/>
  <p:tag name="LEG" val="True"/>
  <p:tag name="XAS" val="False"/>
  <p:tag name="YAS" val="False"/>
</p:tagLst>
</file>

<file path=ppt/tags/tag374.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375.xml><?xml version="1.0" encoding="utf-8"?>
<p:tagLst xmlns:a="http://schemas.openxmlformats.org/drawingml/2006/main" xmlns:r="http://schemas.openxmlformats.org/officeDocument/2006/relationships" xmlns:p="http://schemas.openxmlformats.org/presentationml/2006/main">
  <p:tag name="SHP" val="PAGECOUNT"/>
</p:tagLst>
</file>

<file path=ppt/tags/tag376.xml><?xml version="1.0" encoding="utf-8"?>
<p:tagLst xmlns:a="http://schemas.openxmlformats.org/drawingml/2006/main" xmlns:r="http://schemas.openxmlformats.org/officeDocument/2006/relationships" xmlns:p="http://schemas.openxmlformats.org/presentationml/2006/main">
  <p:tag name="SHP" val="PAGECOUNT"/>
</p:tagLst>
</file>

<file path=ppt/tags/tag377.xml><?xml version="1.0" encoding="utf-8"?>
<p:tagLst xmlns:a="http://schemas.openxmlformats.org/drawingml/2006/main" xmlns:r="http://schemas.openxmlformats.org/officeDocument/2006/relationships" xmlns:p="http://schemas.openxmlformats.org/presentationml/2006/main">
  <p:tag name="SHP" val="PAGECOUNT"/>
</p:tagLst>
</file>

<file path=ppt/tags/tag378.xml><?xml version="1.0" encoding="utf-8"?>
<p:tagLst xmlns:a="http://schemas.openxmlformats.org/drawingml/2006/main" xmlns:r="http://schemas.openxmlformats.org/officeDocument/2006/relationships" xmlns:p="http://schemas.openxmlformats.org/presentationml/2006/main">
  <p:tag name="SLIDE" val="IMAGE"/>
  <p:tag name="SLIDETYPE" val="5"/>
</p:tagLst>
</file>

<file path=ppt/tags/tag379.xml><?xml version="1.0" encoding="utf-8"?>
<p:tagLst xmlns:a="http://schemas.openxmlformats.org/drawingml/2006/main" xmlns:r="http://schemas.openxmlformats.org/officeDocument/2006/relationships" xmlns:p="http://schemas.openxmlformats.org/presentationml/2006/main">
  <p:tag name="SHP" val="TEXTIMAGE_RIGHT"/>
</p:tagLst>
</file>

<file path=ppt/tags/tag38.xml><?xml version="1.0" encoding="utf-8"?>
<p:tagLst xmlns:a="http://schemas.openxmlformats.org/drawingml/2006/main" xmlns:r="http://schemas.openxmlformats.org/officeDocument/2006/relationships" xmlns:p="http://schemas.openxmlformats.org/presentationml/2006/main">
  <p:tag name="SHP" val="PAGECOUNT"/>
</p:tagLst>
</file>

<file path=ppt/tags/tag380.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381.xml><?xml version="1.0" encoding="utf-8"?>
<p:tagLst xmlns:a="http://schemas.openxmlformats.org/drawingml/2006/main" xmlns:r="http://schemas.openxmlformats.org/officeDocument/2006/relationships" xmlns:p="http://schemas.openxmlformats.org/presentationml/2006/main">
  <p:tag name="SHP" val="INDEX_TITLE"/>
</p:tagLst>
</file>

<file path=ppt/tags/tag382.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383.xml><?xml version="1.0" encoding="utf-8"?>
<p:tagLst xmlns:a="http://schemas.openxmlformats.org/drawingml/2006/main" xmlns:r="http://schemas.openxmlformats.org/officeDocument/2006/relationships" xmlns:p="http://schemas.openxmlformats.org/presentationml/2006/main">
  <p:tag name="SHP" val="PAGECOUNT"/>
</p:tagLst>
</file>

<file path=ppt/tags/tag384.xml><?xml version="1.0" encoding="utf-8"?>
<p:tagLst xmlns:a="http://schemas.openxmlformats.org/drawingml/2006/main" xmlns:r="http://schemas.openxmlformats.org/officeDocument/2006/relationships" xmlns:p="http://schemas.openxmlformats.org/presentationml/2006/main">
  <p:tag name="SHP" val="PAGECOUNT"/>
</p:tagLst>
</file>

<file path=ppt/tags/tag385.xml><?xml version="1.0" encoding="utf-8"?>
<p:tagLst xmlns:a="http://schemas.openxmlformats.org/drawingml/2006/main" xmlns:r="http://schemas.openxmlformats.org/officeDocument/2006/relationships" xmlns:p="http://schemas.openxmlformats.org/presentationml/2006/main">
  <p:tag name="SHP" val="PAGECOUNT"/>
</p:tagLst>
</file>

<file path=ppt/tags/tag386.xml><?xml version="1.0" encoding="utf-8"?>
<p:tagLst xmlns:a="http://schemas.openxmlformats.org/drawingml/2006/main" xmlns:r="http://schemas.openxmlformats.org/officeDocument/2006/relationships" xmlns:p="http://schemas.openxmlformats.org/presentationml/2006/main">
  <p:tag name="SLIDE" val="CHART"/>
</p:tagLst>
</file>

<file path=ppt/tags/tag387.xml><?xml version="1.0" encoding="utf-8"?>
<p:tagLst xmlns:a="http://schemas.openxmlformats.org/drawingml/2006/main" xmlns:r="http://schemas.openxmlformats.org/officeDocument/2006/relationships" xmlns:p="http://schemas.openxmlformats.org/presentationml/2006/main">
  <p:tag name="AREA" val="AREA_1_22"/>
</p:tagLst>
</file>

<file path=ppt/tags/tag388.xml><?xml version="1.0" encoding="utf-8"?>
<p:tagLst xmlns:a="http://schemas.openxmlformats.org/drawingml/2006/main" xmlns:r="http://schemas.openxmlformats.org/officeDocument/2006/relationships" xmlns:p="http://schemas.openxmlformats.org/presentationml/2006/main">
  <p:tag name="SHP" val="AREAFOOTER"/>
  <p:tag name="AREA" val="AREA_1_22"/>
</p:tagLst>
</file>

<file path=ppt/tags/tag389.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22"/>
</p:tagLst>
</file>

<file path=ppt/tags/tag39.xml><?xml version="1.0" encoding="utf-8"?>
<p:tagLst xmlns:a="http://schemas.openxmlformats.org/drawingml/2006/main" xmlns:r="http://schemas.openxmlformats.org/officeDocument/2006/relationships" xmlns:p="http://schemas.openxmlformats.org/presentationml/2006/main">
  <p:tag name="SHP" val="PAGECOUNT"/>
</p:tagLst>
</file>

<file path=ppt/tags/tag390.xml><?xml version="1.0" encoding="utf-8"?>
<p:tagLst xmlns:a="http://schemas.openxmlformats.org/drawingml/2006/main" xmlns:r="http://schemas.openxmlformats.org/officeDocument/2006/relationships" xmlns:p="http://schemas.openxmlformats.org/presentationml/2006/main">
  <p:tag name="AREA" val="AREA_1_22"/>
</p:tagLst>
</file>

<file path=ppt/tags/tag391.xml><?xml version="1.0" encoding="utf-8"?>
<p:tagLst xmlns:a="http://schemas.openxmlformats.org/drawingml/2006/main" xmlns:r="http://schemas.openxmlformats.org/officeDocument/2006/relationships" xmlns:p="http://schemas.openxmlformats.org/presentationml/2006/main">
  <p:tag name="AREA" val="AREA_1_22"/>
  <p:tag name="LEG" val="True"/>
  <p:tag name="XAS" val="False"/>
  <p:tag name="YAS" val="False"/>
</p:tagLst>
</file>

<file path=ppt/tags/tag392.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393.xml><?xml version="1.0" encoding="utf-8"?>
<p:tagLst xmlns:a="http://schemas.openxmlformats.org/drawingml/2006/main" xmlns:r="http://schemas.openxmlformats.org/officeDocument/2006/relationships" xmlns:p="http://schemas.openxmlformats.org/presentationml/2006/main">
  <p:tag name="SHP" val="PAGECOUNT"/>
</p:tagLst>
</file>

<file path=ppt/tags/tag394.xml><?xml version="1.0" encoding="utf-8"?>
<p:tagLst xmlns:a="http://schemas.openxmlformats.org/drawingml/2006/main" xmlns:r="http://schemas.openxmlformats.org/officeDocument/2006/relationships" xmlns:p="http://schemas.openxmlformats.org/presentationml/2006/main">
  <p:tag name="SHP" val="PAGECOUNT"/>
</p:tagLst>
</file>

<file path=ppt/tags/tag395.xml><?xml version="1.0" encoding="utf-8"?>
<p:tagLst xmlns:a="http://schemas.openxmlformats.org/drawingml/2006/main" xmlns:r="http://schemas.openxmlformats.org/officeDocument/2006/relationships" xmlns:p="http://schemas.openxmlformats.org/presentationml/2006/main">
  <p:tag name="SHP" val="PAGECOUNT"/>
</p:tagLst>
</file>

<file path=ppt/tags/tag396.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397.xml><?xml version="1.0" encoding="utf-8"?>
<p:tagLst xmlns:a="http://schemas.openxmlformats.org/drawingml/2006/main" xmlns:r="http://schemas.openxmlformats.org/officeDocument/2006/relationships" xmlns:p="http://schemas.openxmlformats.org/presentationml/2006/main">
  <p:tag name="SHP" val="TITLE"/>
</p:tagLst>
</file>

<file path=ppt/tags/tag398.xml><?xml version="1.0" encoding="utf-8"?>
<p:tagLst xmlns:a="http://schemas.openxmlformats.org/drawingml/2006/main" xmlns:r="http://schemas.openxmlformats.org/officeDocument/2006/relationships" xmlns:p="http://schemas.openxmlformats.org/presentationml/2006/main">
  <p:tag name="SHP" val="TEXT1OF1"/>
</p:tagLst>
</file>

<file path=ppt/tags/tag399.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4.xml><?xml version="1.0" encoding="utf-8"?>
<p:tagLst xmlns:a="http://schemas.openxmlformats.org/drawingml/2006/main" xmlns:r="http://schemas.openxmlformats.org/officeDocument/2006/relationships" xmlns:p="http://schemas.openxmlformats.org/presentationml/2006/main">
  <p:tag name="FOOTER" val="BIG"/>
  <p:tag name="SHP" val="FOOTER"/>
</p:tagLst>
</file>

<file path=ppt/tags/tag40.xml><?xml version="1.0" encoding="utf-8"?>
<p:tagLst xmlns:a="http://schemas.openxmlformats.org/drawingml/2006/main" xmlns:r="http://schemas.openxmlformats.org/officeDocument/2006/relationships" xmlns:p="http://schemas.openxmlformats.org/presentationml/2006/main">
  <p:tag name="SHP" val="PAGECOUNT"/>
</p:tagLst>
</file>

<file path=ppt/tags/tag400.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401.xml><?xml version="1.0" encoding="utf-8"?>
<p:tagLst xmlns:a="http://schemas.openxmlformats.org/drawingml/2006/main" xmlns:r="http://schemas.openxmlformats.org/officeDocument/2006/relationships" xmlns:p="http://schemas.openxmlformats.org/presentationml/2006/main">
  <p:tag name="SHP" val="PAGECOUNT"/>
</p:tagLst>
</file>

<file path=ppt/tags/tag402.xml><?xml version="1.0" encoding="utf-8"?>
<p:tagLst xmlns:a="http://schemas.openxmlformats.org/drawingml/2006/main" xmlns:r="http://schemas.openxmlformats.org/officeDocument/2006/relationships" xmlns:p="http://schemas.openxmlformats.org/presentationml/2006/main">
  <p:tag name="SHP" val="PAGECOUNT"/>
</p:tagLst>
</file>

<file path=ppt/tags/tag403.xml><?xml version="1.0" encoding="utf-8"?>
<p:tagLst xmlns:a="http://schemas.openxmlformats.org/drawingml/2006/main" xmlns:r="http://schemas.openxmlformats.org/officeDocument/2006/relationships" xmlns:p="http://schemas.openxmlformats.org/presentationml/2006/main">
  <p:tag name="SHP" val="PAGECOUNT"/>
</p:tagLst>
</file>

<file path=ppt/tags/tag404.xml><?xml version="1.0" encoding="utf-8"?>
<p:tagLst xmlns:a="http://schemas.openxmlformats.org/drawingml/2006/main" xmlns:r="http://schemas.openxmlformats.org/officeDocument/2006/relationships" xmlns:p="http://schemas.openxmlformats.org/presentationml/2006/main">
  <p:tag name="SLIDE" val="IMAGE"/>
  <p:tag name="SLIDETYPE" val="5"/>
</p:tagLst>
</file>

<file path=ppt/tags/tag405.xml><?xml version="1.0" encoding="utf-8"?>
<p:tagLst xmlns:a="http://schemas.openxmlformats.org/drawingml/2006/main" xmlns:r="http://schemas.openxmlformats.org/officeDocument/2006/relationships" xmlns:p="http://schemas.openxmlformats.org/presentationml/2006/main">
  <p:tag name="SHP" val="TEXTIMAGE_RIGHT"/>
</p:tagLst>
</file>

<file path=ppt/tags/tag406.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407.xml><?xml version="1.0" encoding="utf-8"?>
<p:tagLst xmlns:a="http://schemas.openxmlformats.org/drawingml/2006/main" xmlns:r="http://schemas.openxmlformats.org/officeDocument/2006/relationships" xmlns:p="http://schemas.openxmlformats.org/presentationml/2006/main">
  <p:tag name="SHP" val="INDEX_TITLE"/>
</p:tagLst>
</file>

<file path=ppt/tags/tag408.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409.xml><?xml version="1.0" encoding="utf-8"?>
<p:tagLst xmlns:a="http://schemas.openxmlformats.org/drawingml/2006/main" xmlns:r="http://schemas.openxmlformats.org/officeDocument/2006/relationships" xmlns:p="http://schemas.openxmlformats.org/presentationml/2006/main">
  <p:tag name="SHP" val="PAGECOUNT"/>
</p:tagLst>
</file>

<file path=ppt/tags/tag41.xml><?xml version="1.0" encoding="utf-8"?>
<p:tagLst xmlns:a="http://schemas.openxmlformats.org/drawingml/2006/main" xmlns:r="http://schemas.openxmlformats.org/officeDocument/2006/relationships" xmlns:p="http://schemas.openxmlformats.org/presentationml/2006/main">
  <p:tag name="SLIDE" val="CHART"/>
</p:tagLst>
</file>

<file path=ppt/tags/tag410.xml><?xml version="1.0" encoding="utf-8"?>
<p:tagLst xmlns:a="http://schemas.openxmlformats.org/drawingml/2006/main" xmlns:r="http://schemas.openxmlformats.org/officeDocument/2006/relationships" xmlns:p="http://schemas.openxmlformats.org/presentationml/2006/main">
  <p:tag name="SHP" val="PAGECOUNT"/>
</p:tagLst>
</file>

<file path=ppt/tags/tag411.xml><?xml version="1.0" encoding="utf-8"?>
<p:tagLst xmlns:a="http://schemas.openxmlformats.org/drawingml/2006/main" xmlns:r="http://schemas.openxmlformats.org/officeDocument/2006/relationships" xmlns:p="http://schemas.openxmlformats.org/presentationml/2006/main">
  <p:tag name="SHP" val="PAGECOUNT"/>
</p:tagLst>
</file>

<file path=ppt/tags/tag412.xml><?xml version="1.0" encoding="utf-8"?>
<p:tagLst xmlns:a="http://schemas.openxmlformats.org/drawingml/2006/main" xmlns:r="http://schemas.openxmlformats.org/officeDocument/2006/relationships" xmlns:p="http://schemas.openxmlformats.org/presentationml/2006/main">
  <p:tag name="SLIDE" val="CHART"/>
</p:tagLst>
</file>

<file path=ppt/tags/tag413.xml><?xml version="1.0" encoding="utf-8"?>
<p:tagLst xmlns:a="http://schemas.openxmlformats.org/drawingml/2006/main" xmlns:r="http://schemas.openxmlformats.org/officeDocument/2006/relationships" xmlns:p="http://schemas.openxmlformats.org/presentationml/2006/main">
  <p:tag name="AREA" val="AREA_1_22"/>
</p:tagLst>
</file>

<file path=ppt/tags/tag414.xml><?xml version="1.0" encoding="utf-8"?>
<p:tagLst xmlns:a="http://schemas.openxmlformats.org/drawingml/2006/main" xmlns:r="http://schemas.openxmlformats.org/officeDocument/2006/relationships" xmlns:p="http://schemas.openxmlformats.org/presentationml/2006/main">
  <p:tag name="SHP" val="AREAFOOTER"/>
  <p:tag name="AREA" val="AREA_1_22"/>
</p:tagLst>
</file>

<file path=ppt/tags/tag415.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22"/>
</p:tagLst>
</file>

<file path=ppt/tags/tag416.xml><?xml version="1.0" encoding="utf-8"?>
<p:tagLst xmlns:a="http://schemas.openxmlformats.org/drawingml/2006/main" xmlns:r="http://schemas.openxmlformats.org/officeDocument/2006/relationships" xmlns:p="http://schemas.openxmlformats.org/presentationml/2006/main">
  <p:tag name="AREA" val="AREA_1_22"/>
</p:tagLst>
</file>

<file path=ppt/tags/tag417.xml><?xml version="1.0" encoding="utf-8"?>
<p:tagLst xmlns:a="http://schemas.openxmlformats.org/drawingml/2006/main" xmlns:r="http://schemas.openxmlformats.org/officeDocument/2006/relationships" xmlns:p="http://schemas.openxmlformats.org/presentationml/2006/main">
  <p:tag name="AREA" val="AREA_1_22"/>
  <p:tag name="LEG" val="True"/>
  <p:tag name="XAS" val="False"/>
  <p:tag name="YAS" val="False"/>
</p:tagLst>
</file>

<file path=ppt/tags/tag418.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419.xml><?xml version="1.0" encoding="utf-8"?>
<p:tagLst xmlns:a="http://schemas.openxmlformats.org/drawingml/2006/main" xmlns:r="http://schemas.openxmlformats.org/officeDocument/2006/relationships" xmlns:p="http://schemas.openxmlformats.org/presentationml/2006/main">
  <p:tag name="SHP" val="PAGECOUNT"/>
</p:tagLst>
</file>

<file path=ppt/tags/tag42.xml><?xml version="1.0" encoding="utf-8"?>
<p:tagLst xmlns:a="http://schemas.openxmlformats.org/drawingml/2006/main" xmlns:r="http://schemas.openxmlformats.org/officeDocument/2006/relationships" xmlns:p="http://schemas.openxmlformats.org/presentationml/2006/main">
  <p:tag name="AREA" val="AREA_1_11"/>
</p:tagLst>
</file>

<file path=ppt/tags/tag420.xml><?xml version="1.0" encoding="utf-8"?>
<p:tagLst xmlns:a="http://schemas.openxmlformats.org/drawingml/2006/main" xmlns:r="http://schemas.openxmlformats.org/officeDocument/2006/relationships" xmlns:p="http://schemas.openxmlformats.org/presentationml/2006/main">
  <p:tag name="SHP" val="PAGECOUNT"/>
</p:tagLst>
</file>

<file path=ppt/tags/tag421.xml><?xml version="1.0" encoding="utf-8"?>
<p:tagLst xmlns:a="http://schemas.openxmlformats.org/drawingml/2006/main" xmlns:r="http://schemas.openxmlformats.org/officeDocument/2006/relationships" xmlns:p="http://schemas.openxmlformats.org/presentationml/2006/main">
  <p:tag name="SHP" val="PAGECOUNT"/>
</p:tagLst>
</file>

<file path=ppt/tags/tag422.xml><?xml version="1.0" encoding="utf-8"?>
<p:tagLst xmlns:a="http://schemas.openxmlformats.org/drawingml/2006/main" xmlns:r="http://schemas.openxmlformats.org/officeDocument/2006/relationships" xmlns:p="http://schemas.openxmlformats.org/presentationml/2006/main">
  <p:tag name="SLIDE" val="IMAGE"/>
  <p:tag name="SLIDETYPE" val="5"/>
</p:tagLst>
</file>

<file path=ppt/tags/tag423.xml><?xml version="1.0" encoding="utf-8"?>
<p:tagLst xmlns:a="http://schemas.openxmlformats.org/drawingml/2006/main" xmlns:r="http://schemas.openxmlformats.org/officeDocument/2006/relationships" xmlns:p="http://schemas.openxmlformats.org/presentationml/2006/main">
  <p:tag name="SHP" val="TEXTIMAGE_RIGHT"/>
</p:tagLst>
</file>

<file path=ppt/tags/tag424.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425.xml><?xml version="1.0" encoding="utf-8"?>
<p:tagLst xmlns:a="http://schemas.openxmlformats.org/drawingml/2006/main" xmlns:r="http://schemas.openxmlformats.org/officeDocument/2006/relationships" xmlns:p="http://schemas.openxmlformats.org/presentationml/2006/main">
  <p:tag name="SHP" val="INDEX_TITLE"/>
</p:tagLst>
</file>

<file path=ppt/tags/tag426.xml><?xml version="1.0" encoding="utf-8"?>
<p:tagLst xmlns:a="http://schemas.openxmlformats.org/drawingml/2006/main" xmlns:r="http://schemas.openxmlformats.org/officeDocument/2006/relationships" xmlns:p="http://schemas.openxmlformats.org/presentationml/2006/main">
  <p:tag name="SHP" val="PAGECOUNT"/>
</p:tagLst>
</file>

<file path=ppt/tags/tag427.xml><?xml version="1.0" encoding="utf-8"?>
<p:tagLst xmlns:a="http://schemas.openxmlformats.org/drawingml/2006/main" xmlns:r="http://schemas.openxmlformats.org/officeDocument/2006/relationships" xmlns:p="http://schemas.openxmlformats.org/presentationml/2006/main">
  <p:tag name="SHP" val="PAGECOUNT"/>
</p:tagLst>
</file>

<file path=ppt/tags/tag428.xml><?xml version="1.0" encoding="utf-8"?>
<p:tagLst xmlns:a="http://schemas.openxmlformats.org/drawingml/2006/main" xmlns:r="http://schemas.openxmlformats.org/officeDocument/2006/relationships" xmlns:p="http://schemas.openxmlformats.org/presentationml/2006/main">
  <p:tag name="SHP" val="PAGECOUNT"/>
</p:tagLst>
</file>

<file path=ppt/tags/tag429.xml><?xml version="1.0" encoding="utf-8"?>
<p:tagLst xmlns:a="http://schemas.openxmlformats.org/drawingml/2006/main" xmlns:r="http://schemas.openxmlformats.org/officeDocument/2006/relationships" xmlns:p="http://schemas.openxmlformats.org/presentationml/2006/main">
  <p:tag name="SLIDE" val="CHART"/>
</p:tagLst>
</file>

<file path=ppt/tags/tag43.xml><?xml version="1.0" encoding="utf-8"?>
<p:tagLst xmlns:a="http://schemas.openxmlformats.org/drawingml/2006/main" xmlns:r="http://schemas.openxmlformats.org/officeDocument/2006/relationships" xmlns:p="http://schemas.openxmlformats.org/presentationml/2006/main">
  <p:tag name="SHP" val="AREAFOOTER"/>
  <p:tag name="AREA" val="AREA_1_11"/>
</p:tagLst>
</file>

<file path=ppt/tags/tag430.xml><?xml version="1.0" encoding="utf-8"?>
<p:tagLst xmlns:a="http://schemas.openxmlformats.org/drawingml/2006/main" xmlns:r="http://schemas.openxmlformats.org/officeDocument/2006/relationships" xmlns:p="http://schemas.openxmlformats.org/presentationml/2006/main">
  <p:tag name="AREA" val="AREA_1_22"/>
</p:tagLst>
</file>

<file path=ppt/tags/tag431.xml><?xml version="1.0" encoding="utf-8"?>
<p:tagLst xmlns:a="http://schemas.openxmlformats.org/drawingml/2006/main" xmlns:r="http://schemas.openxmlformats.org/officeDocument/2006/relationships" xmlns:p="http://schemas.openxmlformats.org/presentationml/2006/main">
  <p:tag name="SHP" val="AREAFOOTER"/>
  <p:tag name="AREA" val="AREA_1_22"/>
</p:tagLst>
</file>

<file path=ppt/tags/tag432.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22"/>
</p:tagLst>
</file>

<file path=ppt/tags/tag433.xml><?xml version="1.0" encoding="utf-8"?>
<p:tagLst xmlns:a="http://schemas.openxmlformats.org/drawingml/2006/main" xmlns:r="http://schemas.openxmlformats.org/officeDocument/2006/relationships" xmlns:p="http://schemas.openxmlformats.org/presentationml/2006/main">
  <p:tag name="AREA" val="AREA_1_22"/>
</p:tagLst>
</file>

<file path=ppt/tags/tag434.xml><?xml version="1.0" encoding="utf-8"?>
<p:tagLst xmlns:a="http://schemas.openxmlformats.org/drawingml/2006/main" xmlns:r="http://schemas.openxmlformats.org/officeDocument/2006/relationships" xmlns:p="http://schemas.openxmlformats.org/presentationml/2006/main">
  <p:tag name="AREA" val="AREA_1_22"/>
  <p:tag name="LEG" val="True"/>
  <p:tag name="XAS" val="False"/>
  <p:tag name="YAS" val="False"/>
</p:tagLst>
</file>

<file path=ppt/tags/tag435.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436.xml><?xml version="1.0" encoding="utf-8"?>
<p:tagLst xmlns:a="http://schemas.openxmlformats.org/drawingml/2006/main" xmlns:r="http://schemas.openxmlformats.org/officeDocument/2006/relationships" xmlns:p="http://schemas.openxmlformats.org/presentationml/2006/main">
  <p:tag name="SHP" val="PAGECOUNT"/>
</p:tagLst>
</file>

<file path=ppt/tags/tag437.xml><?xml version="1.0" encoding="utf-8"?>
<p:tagLst xmlns:a="http://schemas.openxmlformats.org/drawingml/2006/main" xmlns:r="http://schemas.openxmlformats.org/officeDocument/2006/relationships" xmlns:p="http://schemas.openxmlformats.org/presentationml/2006/main">
  <p:tag name="SHP" val="PAGECOUNT"/>
</p:tagLst>
</file>

<file path=ppt/tags/tag438.xml><?xml version="1.0" encoding="utf-8"?>
<p:tagLst xmlns:a="http://schemas.openxmlformats.org/drawingml/2006/main" xmlns:r="http://schemas.openxmlformats.org/officeDocument/2006/relationships" xmlns:p="http://schemas.openxmlformats.org/presentationml/2006/main">
  <p:tag name="SHP" val="PAGECOUNT"/>
</p:tagLst>
</file>

<file path=ppt/tags/tag439.xml><?xml version="1.0" encoding="utf-8"?>
<p:tagLst xmlns:a="http://schemas.openxmlformats.org/drawingml/2006/main" xmlns:r="http://schemas.openxmlformats.org/officeDocument/2006/relationships" xmlns:p="http://schemas.openxmlformats.org/presentationml/2006/main">
  <p:tag name="SLIDE" val="IMAGE"/>
  <p:tag name="SLIDETYPE" val="5"/>
</p:tagLst>
</file>

<file path=ppt/tags/tag44.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11"/>
</p:tagLst>
</file>

<file path=ppt/tags/tag440.xml><?xml version="1.0" encoding="utf-8"?>
<p:tagLst xmlns:a="http://schemas.openxmlformats.org/drawingml/2006/main" xmlns:r="http://schemas.openxmlformats.org/officeDocument/2006/relationships" xmlns:p="http://schemas.openxmlformats.org/presentationml/2006/main">
  <p:tag name="SHP" val="TITLE_HALF_RIGHT"/>
</p:tagLst>
</file>

<file path=ppt/tags/tag441.xml><?xml version="1.0" encoding="utf-8"?>
<p:tagLst xmlns:a="http://schemas.openxmlformats.org/drawingml/2006/main" xmlns:r="http://schemas.openxmlformats.org/officeDocument/2006/relationships" xmlns:p="http://schemas.openxmlformats.org/presentationml/2006/main">
  <p:tag name="SHP" val="TEXTIMAGE_RIGHT"/>
</p:tagLst>
</file>

<file path=ppt/tags/tag442.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443.xml><?xml version="1.0" encoding="utf-8"?>
<p:tagLst xmlns:a="http://schemas.openxmlformats.org/drawingml/2006/main" xmlns:r="http://schemas.openxmlformats.org/officeDocument/2006/relationships" xmlns:p="http://schemas.openxmlformats.org/presentationml/2006/main">
  <p:tag name="SHP" val="INDEX_TITLE"/>
</p:tagLst>
</file>

<file path=ppt/tags/tag444.xml><?xml version="1.0" encoding="utf-8"?>
<p:tagLst xmlns:a="http://schemas.openxmlformats.org/drawingml/2006/main" xmlns:r="http://schemas.openxmlformats.org/officeDocument/2006/relationships" xmlns:p="http://schemas.openxmlformats.org/presentationml/2006/main">
  <p:tag name="SHP" val="PAGECOUNT"/>
</p:tagLst>
</file>

<file path=ppt/tags/tag445.xml><?xml version="1.0" encoding="utf-8"?>
<p:tagLst xmlns:a="http://schemas.openxmlformats.org/drawingml/2006/main" xmlns:r="http://schemas.openxmlformats.org/officeDocument/2006/relationships" xmlns:p="http://schemas.openxmlformats.org/presentationml/2006/main">
  <p:tag name="SHP" val="PAGECOUNT"/>
</p:tagLst>
</file>

<file path=ppt/tags/tag446.xml><?xml version="1.0" encoding="utf-8"?>
<p:tagLst xmlns:a="http://schemas.openxmlformats.org/drawingml/2006/main" xmlns:r="http://schemas.openxmlformats.org/officeDocument/2006/relationships" xmlns:p="http://schemas.openxmlformats.org/presentationml/2006/main">
  <p:tag name="SHP" val="PAGECOUNT"/>
</p:tagLst>
</file>

<file path=ppt/tags/tag447.xml><?xml version="1.0" encoding="utf-8"?>
<p:tagLst xmlns:a="http://schemas.openxmlformats.org/drawingml/2006/main" xmlns:r="http://schemas.openxmlformats.org/officeDocument/2006/relationships" xmlns:p="http://schemas.openxmlformats.org/presentationml/2006/main">
  <p:tag name="SLIDE" val="CHART"/>
</p:tagLst>
</file>

<file path=ppt/tags/tag448.xml><?xml version="1.0" encoding="utf-8"?>
<p:tagLst xmlns:a="http://schemas.openxmlformats.org/drawingml/2006/main" xmlns:r="http://schemas.openxmlformats.org/officeDocument/2006/relationships" xmlns:p="http://schemas.openxmlformats.org/presentationml/2006/main">
  <p:tag name="SHP" val="AREAFOOTER"/>
  <p:tag name="AREA" val="AREA_1_22"/>
</p:tagLst>
</file>

<file path=ppt/tags/tag449.xml><?xml version="1.0" encoding="utf-8"?>
<p:tagLst xmlns:a="http://schemas.openxmlformats.org/drawingml/2006/main" xmlns:r="http://schemas.openxmlformats.org/officeDocument/2006/relationships" xmlns:p="http://schemas.openxmlformats.org/presentationml/2006/main">
  <p:tag name="FOOTER" val="SMALL"/>
  <p:tag name="SHP" val="FOOTER"/>
  <p:tag name="AREA" val="AREA_1_22"/>
</p:tagLst>
</file>

<file path=ppt/tags/tag45.xml><?xml version="1.0" encoding="utf-8"?>
<p:tagLst xmlns:a="http://schemas.openxmlformats.org/drawingml/2006/main" xmlns:r="http://schemas.openxmlformats.org/officeDocument/2006/relationships" xmlns:p="http://schemas.openxmlformats.org/presentationml/2006/main">
  <p:tag name="AREA" val="AREA_1_11"/>
  <p:tag name="LEG" val="False"/>
  <p:tag name="XAS" val="False"/>
  <p:tag name="YAS" val="False"/>
</p:tagLst>
</file>

<file path=ppt/tags/tag450.xml><?xml version="1.0" encoding="utf-8"?>
<p:tagLst xmlns:a="http://schemas.openxmlformats.org/drawingml/2006/main" xmlns:r="http://schemas.openxmlformats.org/officeDocument/2006/relationships" xmlns:p="http://schemas.openxmlformats.org/presentationml/2006/main">
  <p:tag name="AREA" val="AREA_1_22"/>
</p:tagLst>
</file>

<file path=ppt/tags/tag451.xml><?xml version="1.0" encoding="utf-8"?>
<p:tagLst xmlns:a="http://schemas.openxmlformats.org/drawingml/2006/main" xmlns:r="http://schemas.openxmlformats.org/officeDocument/2006/relationships" xmlns:p="http://schemas.openxmlformats.org/presentationml/2006/main">
  <p:tag name="AREA" val="AREA_1_22"/>
  <p:tag name="LEG" val="True"/>
  <p:tag name="XAS" val="False"/>
  <p:tag name="YAS" val="False"/>
</p:tagLst>
</file>

<file path=ppt/tags/tag452.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453.xml><?xml version="1.0" encoding="utf-8"?>
<p:tagLst xmlns:a="http://schemas.openxmlformats.org/drawingml/2006/main" xmlns:r="http://schemas.openxmlformats.org/officeDocument/2006/relationships" xmlns:p="http://schemas.openxmlformats.org/presentationml/2006/main">
  <p:tag name="SHP" val="PAGECOUNT"/>
</p:tagLst>
</file>

<file path=ppt/tags/tag454.xml><?xml version="1.0" encoding="utf-8"?>
<p:tagLst xmlns:a="http://schemas.openxmlformats.org/drawingml/2006/main" xmlns:r="http://schemas.openxmlformats.org/officeDocument/2006/relationships" xmlns:p="http://schemas.openxmlformats.org/presentationml/2006/main">
  <p:tag name="SHP" val="PAGECOUNT"/>
</p:tagLst>
</file>

<file path=ppt/tags/tag455.xml><?xml version="1.0" encoding="utf-8"?>
<p:tagLst xmlns:a="http://schemas.openxmlformats.org/drawingml/2006/main" xmlns:r="http://schemas.openxmlformats.org/officeDocument/2006/relationships" xmlns:p="http://schemas.openxmlformats.org/presentationml/2006/main">
  <p:tag name="SHP" val="PAGECOUNT"/>
</p:tagLst>
</file>

<file path=ppt/tags/tag456.xml><?xml version="1.0" encoding="utf-8"?>
<p:tagLst xmlns:a="http://schemas.openxmlformats.org/drawingml/2006/main" xmlns:r="http://schemas.openxmlformats.org/officeDocument/2006/relationships" xmlns:p="http://schemas.openxmlformats.org/presentationml/2006/main">
  <p:tag name="SLIDE" val="IMAGE"/>
  <p:tag name="SLIDETYPE" val="5"/>
</p:tagLst>
</file>

<file path=ppt/tags/tag457.xml><?xml version="1.0" encoding="utf-8"?>
<p:tagLst xmlns:a="http://schemas.openxmlformats.org/drawingml/2006/main" xmlns:r="http://schemas.openxmlformats.org/officeDocument/2006/relationships" xmlns:p="http://schemas.openxmlformats.org/presentationml/2006/main">
  <p:tag name="SHP" val="TITLE_HALF_RIGHT"/>
</p:tagLst>
</file>

<file path=ppt/tags/tag458.xml><?xml version="1.0" encoding="utf-8"?>
<p:tagLst xmlns:a="http://schemas.openxmlformats.org/drawingml/2006/main" xmlns:r="http://schemas.openxmlformats.org/officeDocument/2006/relationships" xmlns:p="http://schemas.openxmlformats.org/presentationml/2006/main">
  <p:tag name="SHP" val="TEXTIMAGE_RIGHT"/>
</p:tagLst>
</file>

<file path=ppt/tags/tag459.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46.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460.xml><?xml version="1.0" encoding="utf-8"?>
<p:tagLst xmlns:a="http://schemas.openxmlformats.org/drawingml/2006/main" xmlns:r="http://schemas.openxmlformats.org/officeDocument/2006/relationships" xmlns:p="http://schemas.openxmlformats.org/presentationml/2006/main">
  <p:tag name="SHP" val="INDEX_TITLE"/>
</p:tagLst>
</file>

<file path=ppt/tags/tag461.xml><?xml version="1.0" encoding="utf-8"?>
<p:tagLst xmlns:a="http://schemas.openxmlformats.org/drawingml/2006/main" xmlns:r="http://schemas.openxmlformats.org/officeDocument/2006/relationships" xmlns:p="http://schemas.openxmlformats.org/presentationml/2006/main">
  <p:tag name="SHP" val="PAGECOUNT"/>
</p:tagLst>
</file>

<file path=ppt/tags/tag462.xml><?xml version="1.0" encoding="utf-8"?>
<p:tagLst xmlns:a="http://schemas.openxmlformats.org/drawingml/2006/main" xmlns:r="http://schemas.openxmlformats.org/officeDocument/2006/relationships" xmlns:p="http://schemas.openxmlformats.org/presentationml/2006/main">
  <p:tag name="SHP" val="PAGECOUNT"/>
</p:tagLst>
</file>

<file path=ppt/tags/tag463.xml><?xml version="1.0" encoding="utf-8"?>
<p:tagLst xmlns:a="http://schemas.openxmlformats.org/drawingml/2006/main" xmlns:r="http://schemas.openxmlformats.org/officeDocument/2006/relationships" xmlns:p="http://schemas.openxmlformats.org/presentationml/2006/main">
  <p:tag name="SHP" val="PAGECOUNT"/>
</p:tagLst>
</file>

<file path=ppt/tags/tag464.xml><?xml version="1.0" encoding="utf-8"?>
<p:tagLst xmlns:a="http://schemas.openxmlformats.org/drawingml/2006/main" xmlns:r="http://schemas.openxmlformats.org/officeDocument/2006/relationships" xmlns:p="http://schemas.openxmlformats.org/presentationml/2006/main">
  <p:tag name="SLIDE" val="IMAGE"/>
  <p:tag name="SLIDETYPE" val="5"/>
</p:tagLst>
</file>

<file path=ppt/tags/tag465.xml><?xml version="1.0" encoding="utf-8"?>
<p:tagLst xmlns:a="http://schemas.openxmlformats.org/drawingml/2006/main" xmlns:r="http://schemas.openxmlformats.org/officeDocument/2006/relationships" xmlns:p="http://schemas.openxmlformats.org/presentationml/2006/main">
  <p:tag name="SHP" val="TITLE_HALF_RIGHT"/>
</p:tagLst>
</file>

<file path=ppt/tags/tag466.xml><?xml version="1.0" encoding="utf-8"?>
<p:tagLst xmlns:a="http://schemas.openxmlformats.org/drawingml/2006/main" xmlns:r="http://schemas.openxmlformats.org/officeDocument/2006/relationships" xmlns:p="http://schemas.openxmlformats.org/presentationml/2006/main">
  <p:tag name="SHP" val="TEXTIMAGE_RIGHT"/>
</p:tagLst>
</file>

<file path=ppt/tags/tag467.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468.xml><?xml version="1.0" encoding="utf-8"?>
<p:tagLst xmlns:a="http://schemas.openxmlformats.org/drawingml/2006/main" xmlns:r="http://schemas.openxmlformats.org/officeDocument/2006/relationships" xmlns:p="http://schemas.openxmlformats.org/presentationml/2006/main">
  <p:tag name="SHP" val="INDEX_TITLE"/>
</p:tagLst>
</file>

<file path=ppt/tags/tag469.xml><?xml version="1.0" encoding="utf-8"?>
<p:tagLst xmlns:a="http://schemas.openxmlformats.org/drawingml/2006/main" xmlns:r="http://schemas.openxmlformats.org/officeDocument/2006/relationships" xmlns:p="http://schemas.openxmlformats.org/presentationml/2006/main">
  <p:tag name="SHP" val="PAGECOUNT"/>
</p:tagLst>
</file>

<file path=ppt/tags/tag47.xml><?xml version="1.0" encoding="utf-8"?>
<p:tagLst xmlns:a="http://schemas.openxmlformats.org/drawingml/2006/main" xmlns:r="http://schemas.openxmlformats.org/officeDocument/2006/relationships" xmlns:p="http://schemas.openxmlformats.org/presentationml/2006/main">
  <p:tag name="SHP" val="PAGECOUNT"/>
</p:tagLst>
</file>

<file path=ppt/tags/tag470.xml><?xml version="1.0" encoding="utf-8"?>
<p:tagLst xmlns:a="http://schemas.openxmlformats.org/drawingml/2006/main" xmlns:r="http://schemas.openxmlformats.org/officeDocument/2006/relationships" xmlns:p="http://schemas.openxmlformats.org/presentationml/2006/main">
  <p:tag name="SHP" val="PAGECOUNT"/>
</p:tagLst>
</file>

<file path=ppt/tags/tag471.xml><?xml version="1.0" encoding="utf-8"?>
<p:tagLst xmlns:a="http://schemas.openxmlformats.org/drawingml/2006/main" xmlns:r="http://schemas.openxmlformats.org/officeDocument/2006/relationships" xmlns:p="http://schemas.openxmlformats.org/presentationml/2006/main">
  <p:tag name="SHP" val="PAGECOUNT"/>
</p:tagLst>
</file>

<file path=ppt/tags/tag472.xml><?xml version="1.0" encoding="utf-8"?>
<p:tagLst xmlns:a="http://schemas.openxmlformats.org/drawingml/2006/main" xmlns:r="http://schemas.openxmlformats.org/officeDocument/2006/relationships" xmlns:p="http://schemas.openxmlformats.org/presentationml/2006/main">
  <p:tag name="SLIDE" val="IMAGE"/>
  <p:tag name="SLIDETYPE" val="5"/>
</p:tagLst>
</file>

<file path=ppt/tags/tag473.xml><?xml version="1.0" encoding="utf-8"?>
<p:tagLst xmlns:a="http://schemas.openxmlformats.org/drawingml/2006/main" xmlns:r="http://schemas.openxmlformats.org/officeDocument/2006/relationships" xmlns:p="http://schemas.openxmlformats.org/presentationml/2006/main">
  <p:tag name="SHP" val="TITLE_HALF_RIGHT"/>
</p:tagLst>
</file>

<file path=ppt/tags/tag474.xml><?xml version="1.0" encoding="utf-8"?>
<p:tagLst xmlns:a="http://schemas.openxmlformats.org/drawingml/2006/main" xmlns:r="http://schemas.openxmlformats.org/officeDocument/2006/relationships" xmlns:p="http://schemas.openxmlformats.org/presentationml/2006/main">
  <p:tag name="SHP" val="TEXTIMAGE_RIGHT"/>
</p:tagLst>
</file>

<file path=ppt/tags/tag475.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476.xml><?xml version="1.0" encoding="utf-8"?>
<p:tagLst xmlns:a="http://schemas.openxmlformats.org/drawingml/2006/main" xmlns:r="http://schemas.openxmlformats.org/officeDocument/2006/relationships" xmlns:p="http://schemas.openxmlformats.org/presentationml/2006/main">
  <p:tag name="SHP" val="INDEX_TITLE"/>
</p:tagLst>
</file>

<file path=ppt/tags/tag477.xml><?xml version="1.0" encoding="utf-8"?>
<p:tagLst xmlns:a="http://schemas.openxmlformats.org/drawingml/2006/main" xmlns:r="http://schemas.openxmlformats.org/officeDocument/2006/relationships" xmlns:p="http://schemas.openxmlformats.org/presentationml/2006/main">
  <p:tag name="SHP" val="PAGECOUNT"/>
</p:tagLst>
</file>

<file path=ppt/tags/tag478.xml><?xml version="1.0" encoding="utf-8"?>
<p:tagLst xmlns:a="http://schemas.openxmlformats.org/drawingml/2006/main" xmlns:r="http://schemas.openxmlformats.org/officeDocument/2006/relationships" xmlns:p="http://schemas.openxmlformats.org/presentationml/2006/main">
  <p:tag name="SHP" val="PAGECOUNT"/>
</p:tagLst>
</file>

<file path=ppt/tags/tag479.xml><?xml version="1.0" encoding="utf-8"?>
<p:tagLst xmlns:a="http://schemas.openxmlformats.org/drawingml/2006/main" xmlns:r="http://schemas.openxmlformats.org/officeDocument/2006/relationships" xmlns:p="http://schemas.openxmlformats.org/presentationml/2006/main">
  <p:tag name="SHP" val="PAGECOUNT"/>
</p:tagLst>
</file>

<file path=ppt/tags/tag48.xml><?xml version="1.0" encoding="utf-8"?>
<p:tagLst xmlns:a="http://schemas.openxmlformats.org/drawingml/2006/main" xmlns:r="http://schemas.openxmlformats.org/officeDocument/2006/relationships" xmlns:p="http://schemas.openxmlformats.org/presentationml/2006/main">
  <p:tag name="SHP" val="PAGECOUNT"/>
</p:tagLst>
</file>

<file path=ppt/tags/tag480.xml><?xml version="1.0" encoding="utf-8"?>
<p:tagLst xmlns:a="http://schemas.openxmlformats.org/drawingml/2006/main" xmlns:r="http://schemas.openxmlformats.org/officeDocument/2006/relationships" xmlns:p="http://schemas.openxmlformats.org/presentationml/2006/main">
  <p:tag name="SLIDE" val="IMAGE"/>
  <p:tag name="SLIDETYPE" val="5"/>
</p:tagLst>
</file>

<file path=ppt/tags/tag481.xml><?xml version="1.0" encoding="utf-8"?>
<p:tagLst xmlns:a="http://schemas.openxmlformats.org/drawingml/2006/main" xmlns:r="http://schemas.openxmlformats.org/officeDocument/2006/relationships" xmlns:p="http://schemas.openxmlformats.org/presentationml/2006/main">
  <p:tag name="SHP" val="TITLE_HALF_RIGHT"/>
</p:tagLst>
</file>

<file path=ppt/tags/tag482.xml><?xml version="1.0" encoding="utf-8"?>
<p:tagLst xmlns:a="http://schemas.openxmlformats.org/drawingml/2006/main" xmlns:r="http://schemas.openxmlformats.org/officeDocument/2006/relationships" xmlns:p="http://schemas.openxmlformats.org/presentationml/2006/main">
  <p:tag name="SHP" val="TEXTIMAGE_RIGHT"/>
</p:tagLst>
</file>

<file path=ppt/tags/tag483.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484.xml><?xml version="1.0" encoding="utf-8"?>
<p:tagLst xmlns:a="http://schemas.openxmlformats.org/drawingml/2006/main" xmlns:r="http://schemas.openxmlformats.org/officeDocument/2006/relationships" xmlns:p="http://schemas.openxmlformats.org/presentationml/2006/main">
  <p:tag name="SHP" val="INDEX_TITLE"/>
</p:tagLst>
</file>

<file path=ppt/tags/tag485.xml><?xml version="1.0" encoding="utf-8"?>
<p:tagLst xmlns:a="http://schemas.openxmlformats.org/drawingml/2006/main" xmlns:r="http://schemas.openxmlformats.org/officeDocument/2006/relationships" xmlns:p="http://schemas.openxmlformats.org/presentationml/2006/main">
  <p:tag name="SHP" val="PAGECOUNT"/>
</p:tagLst>
</file>

<file path=ppt/tags/tag486.xml><?xml version="1.0" encoding="utf-8"?>
<p:tagLst xmlns:a="http://schemas.openxmlformats.org/drawingml/2006/main" xmlns:r="http://schemas.openxmlformats.org/officeDocument/2006/relationships" xmlns:p="http://schemas.openxmlformats.org/presentationml/2006/main">
  <p:tag name="SHP" val="PAGECOUNT"/>
</p:tagLst>
</file>

<file path=ppt/tags/tag487.xml><?xml version="1.0" encoding="utf-8"?>
<p:tagLst xmlns:a="http://schemas.openxmlformats.org/drawingml/2006/main" xmlns:r="http://schemas.openxmlformats.org/officeDocument/2006/relationships" xmlns:p="http://schemas.openxmlformats.org/presentationml/2006/main">
  <p:tag name="SHP" val="PAGECOUNT"/>
</p:tagLst>
</file>

<file path=ppt/tags/tag488.xml><?xml version="1.0" encoding="utf-8"?>
<p:tagLst xmlns:a="http://schemas.openxmlformats.org/drawingml/2006/main" xmlns:r="http://schemas.openxmlformats.org/officeDocument/2006/relationships" xmlns:p="http://schemas.openxmlformats.org/presentationml/2006/main">
  <p:tag name="SLIDE" val="IMAGE"/>
  <p:tag name="SLIDETYPE" val="5"/>
</p:tagLst>
</file>

<file path=ppt/tags/tag489.xml><?xml version="1.0" encoding="utf-8"?>
<p:tagLst xmlns:a="http://schemas.openxmlformats.org/drawingml/2006/main" xmlns:r="http://schemas.openxmlformats.org/officeDocument/2006/relationships" xmlns:p="http://schemas.openxmlformats.org/presentationml/2006/main">
  <p:tag name="SHP" val="TITLE_HALF_RIGHT"/>
</p:tagLst>
</file>

<file path=ppt/tags/tag49.xml><?xml version="1.0" encoding="utf-8"?>
<p:tagLst xmlns:a="http://schemas.openxmlformats.org/drawingml/2006/main" xmlns:r="http://schemas.openxmlformats.org/officeDocument/2006/relationships" xmlns:p="http://schemas.openxmlformats.org/presentationml/2006/main">
  <p:tag name="SHP" val="PAGECOUNT"/>
</p:tagLst>
</file>

<file path=ppt/tags/tag490.xml><?xml version="1.0" encoding="utf-8"?>
<p:tagLst xmlns:a="http://schemas.openxmlformats.org/drawingml/2006/main" xmlns:r="http://schemas.openxmlformats.org/officeDocument/2006/relationships" xmlns:p="http://schemas.openxmlformats.org/presentationml/2006/main">
  <p:tag name="SHP" val="TEXTIMAGE_RIGHT"/>
</p:tagLst>
</file>

<file path=ppt/tags/tag491.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492.xml><?xml version="1.0" encoding="utf-8"?>
<p:tagLst xmlns:a="http://schemas.openxmlformats.org/drawingml/2006/main" xmlns:r="http://schemas.openxmlformats.org/officeDocument/2006/relationships" xmlns:p="http://schemas.openxmlformats.org/presentationml/2006/main">
  <p:tag name="SHP" val="INDEX_TITLE"/>
</p:tagLst>
</file>

<file path=ppt/tags/tag493.xml><?xml version="1.0" encoding="utf-8"?>
<p:tagLst xmlns:a="http://schemas.openxmlformats.org/drawingml/2006/main" xmlns:r="http://schemas.openxmlformats.org/officeDocument/2006/relationships" xmlns:p="http://schemas.openxmlformats.org/presentationml/2006/main">
  <p:tag name="SHP" val="PAGECOUNT"/>
</p:tagLst>
</file>

<file path=ppt/tags/tag494.xml><?xml version="1.0" encoding="utf-8"?>
<p:tagLst xmlns:a="http://schemas.openxmlformats.org/drawingml/2006/main" xmlns:r="http://schemas.openxmlformats.org/officeDocument/2006/relationships" xmlns:p="http://schemas.openxmlformats.org/presentationml/2006/main">
  <p:tag name="SHP" val="PAGECOUNT"/>
</p:tagLst>
</file>

<file path=ppt/tags/tag495.xml><?xml version="1.0" encoding="utf-8"?>
<p:tagLst xmlns:a="http://schemas.openxmlformats.org/drawingml/2006/main" xmlns:r="http://schemas.openxmlformats.org/officeDocument/2006/relationships" xmlns:p="http://schemas.openxmlformats.org/presentationml/2006/main">
  <p:tag name="SHP" val="PAGECOUNT"/>
</p:tagLst>
</file>

<file path=ppt/tags/tag496.xml><?xml version="1.0" encoding="utf-8"?>
<p:tagLst xmlns:a="http://schemas.openxmlformats.org/drawingml/2006/main" xmlns:r="http://schemas.openxmlformats.org/officeDocument/2006/relationships" xmlns:p="http://schemas.openxmlformats.org/presentationml/2006/main">
  <p:tag name="SLIDE" val="ENDSLIDE"/>
  <p:tag name="NAV" val="NO"/>
</p:tagLst>
</file>

<file path=ppt/tags/tag497.xml><?xml version="1.0" encoding="utf-8"?>
<p:tagLst xmlns:a="http://schemas.openxmlformats.org/drawingml/2006/main" xmlns:r="http://schemas.openxmlformats.org/officeDocument/2006/relationships" xmlns:p="http://schemas.openxmlformats.org/presentationml/2006/main">
  <p:tag name="SHP" val="BGIMAGE"/>
</p:tagLst>
</file>

<file path=ppt/tags/tag498.xml><?xml version="1.0" encoding="utf-8"?>
<p:tagLst xmlns:a="http://schemas.openxmlformats.org/drawingml/2006/main" xmlns:r="http://schemas.openxmlformats.org/officeDocument/2006/relationships" xmlns:p="http://schemas.openxmlformats.org/presentationml/2006/main">
  <p:tag name="SHP" val="DISCOVER"/>
</p:tagLst>
</file>

<file path=ppt/tags/tag499.xml><?xml version="1.0" encoding="utf-8"?>
<p:tagLst xmlns:a="http://schemas.openxmlformats.org/drawingml/2006/main" xmlns:r="http://schemas.openxmlformats.org/officeDocument/2006/relationships" xmlns:p="http://schemas.openxmlformats.org/presentationml/2006/main">
  <p:tag name="SHP" val="ENDTEXT"/>
</p:tagLst>
</file>

<file path=ppt/tags/tag5.xml><?xml version="1.0" encoding="utf-8"?>
<p:tagLst xmlns:a="http://schemas.openxmlformats.org/drawingml/2006/main" xmlns:r="http://schemas.openxmlformats.org/officeDocument/2006/relationships" xmlns:p="http://schemas.openxmlformats.org/presentationml/2006/main">
  <p:tag name="SHP" val="TITLE_HIGHTLIGHT"/>
</p:tagLst>
</file>

<file path=ppt/tags/tag50.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500.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501.xml><?xml version="1.0" encoding="utf-8"?>
<p:tagLst xmlns:a="http://schemas.openxmlformats.org/drawingml/2006/main" xmlns:r="http://schemas.openxmlformats.org/officeDocument/2006/relationships" xmlns:p="http://schemas.openxmlformats.org/presentationml/2006/main">
  <p:tag name="SHP" val="PAGECOUNT"/>
</p:tagLst>
</file>

<file path=ppt/tags/tag502.xml><?xml version="1.0" encoding="utf-8"?>
<p:tagLst xmlns:a="http://schemas.openxmlformats.org/drawingml/2006/main" xmlns:r="http://schemas.openxmlformats.org/officeDocument/2006/relationships" xmlns:p="http://schemas.openxmlformats.org/presentationml/2006/main">
  <p:tag name="SHP" val="PAGECOUNT"/>
</p:tagLst>
</file>

<file path=ppt/tags/tag503.xml><?xml version="1.0" encoding="utf-8"?>
<p:tagLst xmlns:a="http://schemas.openxmlformats.org/drawingml/2006/main" xmlns:r="http://schemas.openxmlformats.org/officeDocument/2006/relationships" xmlns:p="http://schemas.openxmlformats.org/presentationml/2006/main">
  <p:tag name="SHP" val="PAGECOUNT"/>
</p:tagLst>
</file>

<file path=ppt/tags/tag51.xml><?xml version="1.0" encoding="utf-8"?>
<p:tagLst xmlns:a="http://schemas.openxmlformats.org/drawingml/2006/main" xmlns:r="http://schemas.openxmlformats.org/officeDocument/2006/relationships" xmlns:p="http://schemas.openxmlformats.org/presentationml/2006/main">
  <p:tag name="SHP" val="TITLE"/>
</p:tagLst>
</file>

<file path=ppt/tags/tag52.xml><?xml version="1.0" encoding="utf-8"?>
<p:tagLst xmlns:a="http://schemas.openxmlformats.org/drawingml/2006/main" xmlns:r="http://schemas.openxmlformats.org/officeDocument/2006/relationships" xmlns:p="http://schemas.openxmlformats.org/presentationml/2006/main">
  <p:tag name="SHP" val="TEXT1OF1"/>
</p:tagLst>
</file>

<file path=ppt/tags/tag53.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54.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55.xml><?xml version="1.0" encoding="utf-8"?>
<p:tagLst xmlns:a="http://schemas.openxmlformats.org/drawingml/2006/main" xmlns:r="http://schemas.openxmlformats.org/officeDocument/2006/relationships" xmlns:p="http://schemas.openxmlformats.org/presentationml/2006/main">
  <p:tag name="SHP" val="PAGECOUNT"/>
</p:tagLst>
</file>

<file path=ppt/tags/tag56.xml><?xml version="1.0" encoding="utf-8"?>
<p:tagLst xmlns:a="http://schemas.openxmlformats.org/drawingml/2006/main" xmlns:r="http://schemas.openxmlformats.org/officeDocument/2006/relationships" xmlns:p="http://schemas.openxmlformats.org/presentationml/2006/main">
  <p:tag name="SHP" val="PAGECOUNT"/>
</p:tagLst>
</file>

<file path=ppt/tags/tag57.xml><?xml version="1.0" encoding="utf-8"?>
<p:tagLst xmlns:a="http://schemas.openxmlformats.org/drawingml/2006/main" xmlns:r="http://schemas.openxmlformats.org/officeDocument/2006/relationships" xmlns:p="http://schemas.openxmlformats.org/presentationml/2006/main">
  <p:tag name="SHP" val="PAGECOUNT"/>
</p:tagLst>
</file>

<file path=ppt/tags/tag58.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59.xml><?xml version="1.0" encoding="utf-8"?>
<p:tagLst xmlns:a="http://schemas.openxmlformats.org/drawingml/2006/main" xmlns:r="http://schemas.openxmlformats.org/officeDocument/2006/relationships" xmlns:p="http://schemas.openxmlformats.org/presentationml/2006/main">
  <p:tag name="SHP" val="TITLE"/>
</p:tagLst>
</file>

<file path=ppt/tags/tag6.xml><?xml version="1.0" encoding="utf-8"?>
<p:tagLst xmlns:a="http://schemas.openxmlformats.org/drawingml/2006/main" xmlns:r="http://schemas.openxmlformats.org/officeDocument/2006/relationships" xmlns:p="http://schemas.openxmlformats.org/presentationml/2006/main">
  <p:tag name="SHP" val="COVER_TITLE"/>
</p:tagLst>
</file>

<file path=ppt/tags/tag60.xml><?xml version="1.0" encoding="utf-8"?>
<p:tagLst xmlns:a="http://schemas.openxmlformats.org/drawingml/2006/main" xmlns:r="http://schemas.openxmlformats.org/officeDocument/2006/relationships" xmlns:p="http://schemas.openxmlformats.org/presentationml/2006/main">
  <p:tag name="SHP" val="TEXT1OF1"/>
</p:tagLst>
</file>

<file path=ppt/tags/tag61.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62.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63.xml><?xml version="1.0" encoding="utf-8"?>
<p:tagLst xmlns:a="http://schemas.openxmlformats.org/drawingml/2006/main" xmlns:r="http://schemas.openxmlformats.org/officeDocument/2006/relationships" xmlns:p="http://schemas.openxmlformats.org/presentationml/2006/main">
  <p:tag name="SHP" val="PAGECOUNT"/>
</p:tagLst>
</file>

<file path=ppt/tags/tag64.xml><?xml version="1.0" encoding="utf-8"?>
<p:tagLst xmlns:a="http://schemas.openxmlformats.org/drawingml/2006/main" xmlns:r="http://schemas.openxmlformats.org/officeDocument/2006/relationships" xmlns:p="http://schemas.openxmlformats.org/presentationml/2006/main">
  <p:tag name="SHP" val="PAGECOUNT"/>
</p:tagLst>
</file>

<file path=ppt/tags/tag65.xml><?xml version="1.0" encoding="utf-8"?>
<p:tagLst xmlns:a="http://schemas.openxmlformats.org/drawingml/2006/main" xmlns:r="http://schemas.openxmlformats.org/officeDocument/2006/relationships" xmlns:p="http://schemas.openxmlformats.org/presentationml/2006/main">
  <p:tag name="SHP" val="PAGECOUNT"/>
</p:tagLst>
</file>

<file path=ppt/tags/tag66.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67.xml><?xml version="1.0" encoding="utf-8"?>
<p:tagLst xmlns:a="http://schemas.openxmlformats.org/drawingml/2006/main" xmlns:r="http://schemas.openxmlformats.org/officeDocument/2006/relationships" xmlns:p="http://schemas.openxmlformats.org/presentationml/2006/main">
  <p:tag name="SHP" val="TITLE"/>
</p:tagLst>
</file>

<file path=ppt/tags/tag68.xml><?xml version="1.0" encoding="utf-8"?>
<p:tagLst xmlns:a="http://schemas.openxmlformats.org/drawingml/2006/main" xmlns:r="http://schemas.openxmlformats.org/officeDocument/2006/relationships" xmlns:p="http://schemas.openxmlformats.org/presentationml/2006/main">
  <p:tag name="SHP" val="TEXT1OF1"/>
</p:tagLst>
</file>

<file path=ppt/tags/tag69.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7.xml><?xml version="1.0" encoding="utf-8"?>
<p:tagLst xmlns:a="http://schemas.openxmlformats.org/drawingml/2006/main" xmlns:r="http://schemas.openxmlformats.org/officeDocument/2006/relationships" xmlns:p="http://schemas.openxmlformats.org/presentationml/2006/main">
  <p:tag name="SHP" val="ICONHEADS"/>
</p:tagLst>
</file>

<file path=ppt/tags/tag70.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71.xml><?xml version="1.0" encoding="utf-8"?>
<p:tagLst xmlns:a="http://schemas.openxmlformats.org/drawingml/2006/main" xmlns:r="http://schemas.openxmlformats.org/officeDocument/2006/relationships" xmlns:p="http://schemas.openxmlformats.org/presentationml/2006/main">
  <p:tag name="SHP" val="PAGECOUNT"/>
</p:tagLst>
</file>

<file path=ppt/tags/tag72.xml><?xml version="1.0" encoding="utf-8"?>
<p:tagLst xmlns:a="http://schemas.openxmlformats.org/drawingml/2006/main" xmlns:r="http://schemas.openxmlformats.org/officeDocument/2006/relationships" xmlns:p="http://schemas.openxmlformats.org/presentationml/2006/main">
  <p:tag name="SHP" val="PAGECOUNT"/>
</p:tagLst>
</file>

<file path=ppt/tags/tag73.xml><?xml version="1.0" encoding="utf-8"?>
<p:tagLst xmlns:a="http://schemas.openxmlformats.org/drawingml/2006/main" xmlns:r="http://schemas.openxmlformats.org/officeDocument/2006/relationships" xmlns:p="http://schemas.openxmlformats.org/presentationml/2006/main">
  <p:tag name="SHP" val="PAGECOUNT"/>
</p:tagLst>
</file>

<file path=ppt/tags/tag74.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75.xml><?xml version="1.0" encoding="utf-8"?>
<p:tagLst xmlns:a="http://schemas.openxmlformats.org/drawingml/2006/main" xmlns:r="http://schemas.openxmlformats.org/officeDocument/2006/relationships" xmlns:p="http://schemas.openxmlformats.org/presentationml/2006/main">
  <p:tag name="SHP" val="TITLE"/>
</p:tagLst>
</file>

<file path=ppt/tags/tag76.xml><?xml version="1.0" encoding="utf-8"?>
<p:tagLst xmlns:a="http://schemas.openxmlformats.org/drawingml/2006/main" xmlns:r="http://schemas.openxmlformats.org/officeDocument/2006/relationships" xmlns:p="http://schemas.openxmlformats.org/presentationml/2006/main">
  <p:tag name="SHP" val="TEXT1OF1"/>
</p:tagLst>
</file>

<file path=ppt/tags/tag77.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78.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79.xml><?xml version="1.0" encoding="utf-8"?>
<p:tagLst xmlns:a="http://schemas.openxmlformats.org/drawingml/2006/main" xmlns:r="http://schemas.openxmlformats.org/officeDocument/2006/relationships" xmlns:p="http://schemas.openxmlformats.org/presentationml/2006/main">
  <p:tag name="SHP" val="PAGECOUNT"/>
</p:tagLst>
</file>

<file path=ppt/tags/tag8.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80.xml><?xml version="1.0" encoding="utf-8"?>
<p:tagLst xmlns:a="http://schemas.openxmlformats.org/drawingml/2006/main" xmlns:r="http://schemas.openxmlformats.org/officeDocument/2006/relationships" xmlns:p="http://schemas.openxmlformats.org/presentationml/2006/main">
  <p:tag name="SHP" val="PAGECOUNT"/>
</p:tagLst>
</file>

<file path=ppt/tags/tag81.xml><?xml version="1.0" encoding="utf-8"?>
<p:tagLst xmlns:a="http://schemas.openxmlformats.org/drawingml/2006/main" xmlns:r="http://schemas.openxmlformats.org/officeDocument/2006/relationships" xmlns:p="http://schemas.openxmlformats.org/presentationml/2006/main">
  <p:tag name="SHP" val="PAGECOUNT"/>
</p:tagLst>
</file>

<file path=ppt/tags/tag82.xml><?xml version="1.0" encoding="utf-8"?>
<p:tagLst xmlns:a="http://schemas.openxmlformats.org/drawingml/2006/main" xmlns:r="http://schemas.openxmlformats.org/officeDocument/2006/relationships" xmlns:p="http://schemas.openxmlformats.org/presentationml/2006/main">
  <p:tag name="SLIDE" val="TEXTSLIDE"/>
  <p:tag name="SLIDETYPE" val="1"/>
</p:tagLst>
</file>

<file path=ppt/tags/tag83.xml><?xml version="1.0" encoding="utf-8"?>
<p:tagLst xmlns:a="http://schemas.openxmlformats.org/drawingml/2006/main" xmlns:r="http://schemas.openxmlformats.org/officeDocument/2006/relationships" xmlns:p="http://schemas.openxmlformats.org/presentationml/2006/main">
  <p:tag name="SHP" val="TITLE"/>
</p:tagLst>
</file>

<file path=ppt/tags/tag84.xml><?xml version="1.0" encoding="utf-8"?>
<p:tagLst xmlns:a="http://schemas.openxmlformats.org/drawingml/2006/main" xmlns:r="http://schemas.openxmlformats.org/officeDocument/2006/relationships" xmlns:p="http://schemas.openxmlformats.org/presentationml/2006/main">
  <p:tag name="SHP" val="TEXT1OF1"/>
</p:tagLst>
</file>

<file path=ppt/tags/tag85.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86.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87.xml><?xml version="1.0" encoding="utf-8"?>
<p:tagLst xmlns:a="http://schemas.openxmlformats.org/drawingml/2006/main" xmlns:r="http://schemas.openxmlformats.org/officeDocument/2006/relationships" xmlns:p="http://schemas.openxmlformats.org/presentationml/2006/main">
  <p:tag name="SHP" val="PAGECOUNT"/>
</p:tagLst>
</file>

<file path=ppt/tags/tag88.xml><?xml version="1.0" encoding="utf-8"?>
<p:tagLst xmlns:a="http://schemas.openxmlformats.org/drawingml/2006/main" xmlns:r="http://schemas.openxmlformats.org/officeDocument/2006/relationships" xmlns:p="http://schemas.openxmlformats.org/presentationml/2006/main">
  <p:tag name="SHP" val="PAGECOUNT"/>
</p:tagLst>
</file>

<file path=ppt/tags/tag89.xml><?xml version="1.0" encoding="utf-8"?>
<p:tagLst xmlns:a="http://schemas.openxmlformats.org/drawingml/2006/main" xmlns:r="http://schemas.openxmlformats.org/officeDocument/2006/relationships" xmlns:p="http://schemas.openxmlformats.org/presentationml/2006/main">
  <p:tag name="SHP" val="PAGECOUNT"/>
</p:tagLst>
</file>

<file path=ppt/tags/tag9.xml><?xml version="1.0" encoding="utf-8"?>
<p:tagLst xmlns:a="http://schemas.openxmlformats.org/drawingml/2006/main" xmlns:r="http://schemas.openxmlformats.org/officeDocument/2006/relationships" xmlns:p="http://schemas.openxmlformats.org/presentationml/2006/main">
  <p:tag name="SLIDE" val="CHART"/>
</p:tagLst>
</file>

<file path=ppt/tags/tag90.xml><?xml version="1.0" encoding="utf-8"?>
<p:tagLst xmlns:a="http://schemas.openxmlformats.org/drawingml/2006/main" xmlns:r="http://schemas.openxmlformats.org/officeDocument/2006/relationships" xmlns:p="http://schemas.openxmlformats.org/presentationml/2006/main">
  <p:tag name="SLIDE" val="IMAGE"/>
  <p:tag name="SLIDETYPE" val="5"/>
</p:tagLst>
</file>

<file path=ppt/tags/tag91.xml><?xml version="1.0" encoding="utf-8"?>
<p:tagLst xmlns:a="http://schemas.openxmlformats.org/drawingml/2006/main" xmlns:r="http://schemas.openxmlformats.org/officeDocument/2006/relationships" xmlns:p="http://schemas.openxmlformats.org/presentationml/2006/main">
  <p:tag name="SHP" val="BGIMAGE"/>
</p:tagLst>
</file>

<file path=ppt/tags/tag92.xml><?xml version="1.0" encoding="utf-8"?>
<p:tagLst xmlns:a="http://schemas.openxmlformats.org/drawingml/2006/main" xmlns:r="http://schemas.openxmlformats.org/officeDocument/2006/relationships" xmlns:p="http://schemas.openxmlformats.org/presentationml/2006/main">
  <p:tag name="SHP" val="TITLE_HALF_RIGHT"/>
</p:tagLst>
</file>

<file path=ppt/tags/tag93.xml><?xml version="1.0" encoding="utf-8"?>
<p:tagLst xmlns:a="http://schemas.openxmlformats.org/drawingml/2006/main" xmlns:r="http://schemas.openxmlformats.org/officeDocument/2006/relationships" xmlns:p="http://schemas.openxmlformats.org/presentationml/2006/main">
  <p:tag name="FOOTER" val="SMALL"/>
  <p:tag name="SHP" val="FOOTER"/>
</p:tagLst>
</file>

<file path=ppt/tags/tag94.xml><?xml version="1.0" encoding="utf-8"?>
<p:tagLst xmlns:a="http://schemas.openxmlformats.org/drawingml/2006/main" xmlns:r="http://schemas.openxmlformats.org/officeDocument/2006/relationships" xmlns:p="http://schemas.openxmlformats.org/presentationml/2006/main">
  <p:tag name="SHP" val="LOGO"/>
  <p:tag name="LOGONAME" val="TNSgallup.png"/>
</p:tagLst>
</file>

<file path=ppt/tags/tag95.xml><?xml version="1.0" encoding="utf-8"?>
<p:tagLst xmlns:a="http://schemas.openxmlformats.org/drawingml/2006/main" xmlns:r="http://schemas.openxmlformats.org/officeDocument/2006/relationships" xmlns:p="http://schemas.openxmlformats.org/presentationml/2006/main">
  <p:tag name="SHP" val="PAGECOUNT"/>
</p:tagLst>
</file>

<file path=ppt/tags/tag96.xml><?xml version="1.0" encoding="utf-8"?>
<p:tagLst xmlns:a="http://schemas.openxmlformats.org/drawingml/2006/main" xmlns:r="http://schemas.openxmlformats.org/officeDocument/2006/relationships" xmlns:p="http://schemas.openxmlformats.org/presentationml/2006/main">
  <p:tag name="SHP" val="PAGECOUNT"/>
</p:tagLst>
</file>

<file path=ppt/tags/tag97.xml><?xml version="1.0" encoding="utf-8"?>
<p:tagLst xmlns:a="http://schemas.openxmlformats.org/drawingml/2006/main" xmlns:r="http://schemas.openxmlformats.org/officeDocument/2006/relationships" xmlns:p="http://schemas.openxmlformats.org/presentationml/2006/main">
  <p:tag name="SHP" val="PAGECOUNT"/>
</p:tagLst>
</file>

<file path=ppt/tags/tag98.xml><?xml version="1.0" encoding="utf-8"?>
<p:tagLst xmlns:a="http://schemas.openxmlformats.org/drawingml/2006/main" xmlns:r="http://schemas.openxmlformats.org/officeDocument/2006/relationships" xmlns:p="http://schemas.openxmlformats.org/presentationml/2006/main">
  <p:tag name="SLIDE" val="CHART"/>
</p:tagLst>
</file>

<file path=ppt/tags/tag99.xml><?xml version="1.0" encoding="utf-8"?>
<p:tagLst xmlns:a="http://schemas.openxmlformats.org/drawingml/2006/main" xmlns:r="http://schemas.openxmlformats.org/officeDocument/2006/relationships" xmlns:p="http://schemas.openxmlformats.org/presentationml/2006/main">
  <p:tag name="AREA" val="AREA_1_33"/>
</p:tagLst>
</file>

<file path=ppt/theme/theme1.xml><?xml version="1.0" encoding="utf-8"?>
<a:theme xmlns:a="http://schemas.openxmlformats.org/drawingml/2006/main" name="body">
  <a:themeElements>
    <a:clrScheme name="TNS Custom colors">
      <a:dk1>
        <a:srgbClr val="000000"/>
      </a:dk1>
      <a:lt1>
        <a:srgbClr val="FFFFFF"/>
      </a:lt1>
      <a:dk2>
        <a:srgbClr val="000000"/>
      </a:dk2>
      <a:lt2>
        <a:srgbClr val="FF0099"/>
      </a:lt2>
      <a:accent1>
        <a:srgbClr val="FF6633"/>
      </a:accent1>
      <a:accent2>
        <a:srgbClr val="3399CC"/>
      </a:accent2>
      <a:accent3>
        <a:srgbClr val="FF9900"/>
      </a:accent3>
      <a:accent4>
        <a:srgbClr val="339966"/>
      </a:accent4>
      <a:accent5>
        <a:srgbClr val="993366"/>
      </a:accent5>
      <a:accent6>
        <a:srgbClr val="99CC00"/>
      </a:accent6>
      <a:hlink>
        <a:srgbClr val="000080"/>
      </a:hlink>
      <a:folHlink>
        <a:srgbClr val="008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body</Template>
  <TotalTime>2636</TotalTime>
  <Words>3259</Words>
  <Application>Microsoft Office PowerPoint</Application>
  <PresentationFormat>Skjermfremvisning (4:3)</PresentationFormat>
  <Paragraphs>413</Paragraphs>
  <Slides>59</Slides>
  <Notes>0</Notes>
  <HiddenSlides>0</HiddenSlides>
  <MMClips>0</MMClips>
  <ScaleCrop>false</ScaleCrop>
  <HeadingPairs>
    <vt:vector size="4" baseType="variant">
      <vt:variant>
        <vt:lpstr>Tema</vt:lpstr>
      </vt:variant>
      <vt:variant>
        <vt:i4>1</vt:i4>
      </vt:variant>
      <vt:variant>
        <vt:lpstr>Lysbildetitler</vt:lpstr>
      </vt:variant>
      <vt:variant>
        <vt:i4>59</vt:i4>
      </vt:variant>
    </vt:vector>
  </HeadingPairs>
  <TitlesOfParts>
    <vt:vector size="60" baseType="lpstr">
      <vt:lpstr>body</vt:lpstr>
      <vt:lpstr>Lysbilde 1</vt:lpstr>
      <vt:lpstr>Agenda:</vt:lpstr>
      <vt:lpstr>Mediedekningen</vt:lpstr>
      <vt:lpstr>Mediedekningen</vt:lpstr>
      <vt:lpstr>Lysbilde 5</vt:lpstr>
      <vt:lpstr>Hva tenker du på når du hører ordet voldtekt?  </vt:lpstr>
      <vt:lpstr>Hva tenker du på når du hører ordet voldtekt? </vt:lpstr>
      <vt:lpstr>Hva tenker du på når du hører ordet voldtekt? </vt:lpstr>
      <vt:lpstr>Hva tenker du på når du hører ordet voldtekt? </vt:lpstr>
      <vt:lpstr>Hva tenker du på når du hører ordet voldtekt? </vt:lpstr>
      <vt:lpstr>Hva tenker du på når du hører ordet voldtekt? </vt:lpstr>
      <vt:lpstr>Hva tenker du på når du hører ordet voldtekt? </vt:lpstr>
      <vt:lpstr>Lysbilde 13</vt:lpstr>
      <vt:lpstr>Handlinger som defineres som voldtekt</vt:lpstr>
      <vt:lpstr>Handlinger som defineres som voldtekt. Kjønn</vt:lpstr>
      <vt:lpstr>Lysbilde 16</vt:lpstr>
      <vt:lpstr>Respekt</vt:lpstr>
      <vt:lpstr>Respekt</vt:lpstr>
      <vt:lpstr>Respekt</vt:lpstr>
      <vt:lpstr>Respekt</vt:lpstr>
      <vt:lpstr>Lysbilde 21</vt:lpstr>
      <vt:lpstr>Å sette grenser for sex. Akkumulert</vt:lpstr>
      <vt:lpstr>Å sette grenser for sex. Kjønn. Akkumulert  </vt:lpstr>
      <vt:lpstr>Å sette grenser for sex. Alder. Akkumulert </vt:lpstr>
      <vt:lpstr>Å sette grenser for sex</vt:lpstr>
      <vt:lpstr>Å sette grenser for sex</vt:lpstr>
      <vt:lpstr>Voldtekt og rus</vt:lpstr>
      <vt:lpstr>Lysbilde 28</vt:lpstr>
      <vt:lpstr>Skyld</vt:lpstr>
      <vt:lpstr>Skyld</vt:lpstr>
      <vt:lpstr>Skyld</vt:lpstr>
      <vt:lpstr>Skyld</vt:lpstr>
      <vt:lpstr>Skyld</vt:lpstr>
      <vt:lpstr>Skyld</vt:lpstr>
      <vt:lpstr>Skyld</vt:lpstr>
      <vt:lpstr>Skyld</vt:lpstr>
      <vt:lpstr>Lysbilde 37</vt:lpstr>
      <vt:lpstr>Skam</vt:lpstr>
      <vt:lpstr>Skam</vt:lpstr>
      <vt:lpstr>Skam</vt:lpstr>
      <vt:lpstr>Skam</vt:lpstr>
      <vt:lpstr>Skam</vt:lpstr>
      <vt:lpstr>Skam</vt:lpstr>
      <vt:lpstr>Skam</vt:lpstr>
      <vt:lpstr>Lysbilde 45</vt:lpstr>
      <vt:lpstr>En voldtektsforbryters egenskaper </vt:lpstr>
      <vt:lpstr>Hvilke egenskaper tror du en potensiell voldtektsforbryter har?</vt:lpstr>
      <vt:lpstr>Lysbilde 48</vt:lpstr>
      <vt:lpstr>Et voldtektsoffers egenskaper </vt:lpstr>
      <vt:lpstr>Lysbilde 50</vt:lpstr>
      <vt:lpstr>Årsaker til at menn voldtar</vt:lpstr>
      <vt:lpstr>Lysbilde 52</vt:lpstr>
      <vt:lpstr>Tiltak mot voldtekt</vt:lpstr>
      <vt:lpstr>Lysbilde 54</vt:lpstr>
      <vt:lpstr>Lysbilde 55</vt:lpstr>
      <vt:lpstr>Lysbilde 56</vt:lpstr>
      <vt:lpstr>Lysbilde 57</vt:lpstr>
      <vt:lpstr>Lysbilde 58</vt:lpstr>
      <vt:lpstr>Lysbilde 59</vt:lpstr>
    </vt:vector>
  </TitlesOfParts>
  <Manager/>
  <Company>TNS Gallup - Norway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Nordmenns holdninger til voldtekt</dc:title>
  <dc:subject/>
  <dc:creator>Salve N Jortveit</dc:creator>
  <cp:keywords>DIXI - Ressurssenteret for voldtatte</cp:keywords>
  <dc:description>##Januar 2011</dc:description>
  <cp:lastModifiedBy>salve.jortveit</cp:lastModifiedBy>
  <cp:revision>221</cp:revision>
  <dcterms:created xsi:type="dcterms:W3CDTF">2012-01-31T10:16:04Z</dcterms:created>
  <dcterms:modified xsi:type="dcterms:W3CDTF">2012-03-23T08:15:13Z</dcterms:modified>
  <cp:category>125482</cp:category>
</cp:coreProperties>
</file>